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87" r:id="rId3"/>
    <p:sldId id="278" r:id="rId4"/>
    <p:sldId id="293" r:id="rId5"/>
    <p:sldId id="294" r:id="rId6"/>
    <p:sldId id="298" r:id="rId7"/>
    <p:sldId id="295" r:id="rId8"/>
    <p:sldId id="304" r:id="rId9"/>
    <p:sldId id="291" r:id="rId10"/>
    <p:sldId id="297" r:id="rId11"/>
    <p:sldId id="299" r:id="rId12"/>
    <p:sldId id="288" r:id="rId13"/>
    <p:sldId id="303" r:id="rId14"/>
    <p:sldId id="261" r:id="rId15"/>
    <p:sldId id="289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" panose="020B0604020202020204" charset="-52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Unbounded" panose="020B0604020202020204" charset="-52"/>
      <p:regular r:id="rId28"/>
      <p:bold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78" userDrawn="1">
          <p15:clr>
            <a:srgbClr val="A4A3A4"/>
          </p15:clr>
        </p15:guide>
        <p15:guide id="4" pos="325" userDrawn="1">
          <p15:clr>
            <a:srgbClr val="A4A3A4"/>
          </p15:clr>
        </p15:guide>
        <p15:guide id="5" pos="7378" userDrawn="1">
          <p15:clr>
            <a:srgbClr val="A4A3A4"/>
          </p15:clr>
        </p15:guide>
        <p15:guide id="6" orient="horz" pos="4042" userDrawn="1">
          <p15:clr>
            <a:srgbClr val="A4A3A4"/>
          </p15:clr>
        </p15:guide>
        <p15:guide id="7" pos="12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37AE"/>
    <a:srgbClr val="341D5C"/>
    <a:srgbClr val="7C42DF"/>
    <a:srgbClr val="6000C0"/>
    <a:srgbClr val="6600CC"/>
    <a:srgbClr val="6600FF"/>
    <a:srgbClr val="422570"/>
    <a:srgbClr val="E94237"/>
    <a:srgbClr val="E3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11"/>
    <p:restoredTop sz="94467" autoAdjust="0"/>
  </p:normalViewPr>
  <p:slideViewPr>
    <p:cSldViewPr snapToGrid="0" showGuides="1">
      <p:cViewPr>
        <p:scale>
          <a:sx n="80" d="100"/>
          <a:sy n="80" d="100"/>
        </p:scale>
        <p:origin x="-1608" y="-744"/>
      </p:cViewPr>
      <p:guideLst>
        <p:guide orient="horz" pos="2137"/>
        <p:guide orient="horz" pos="278"/>
        <p:guide orient="horz" pos="4042"/>
        <p:guide pos="3840"/>
        <p:guide pos="325"/>
        <p:guide pos="7378"/>
        <p:guide pos="12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95699-F21C-A944-A1D9-A25000D7711B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9C822-E7C5-634C-8015-6708E686DD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529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BA8CCF-C795-7C8A-0CBD-8E523BBE2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9180EC1-4454-8C69-C3FE-DDE7DB0899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ECFBA5F-EBF6-6D7B-49ED-DDEDF9A10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5F49-9893-5F49-A3DC-C7DC4783894B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E2AA1A7-4211-5D6E-3089-2A42D2B84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D045DC4-6745-D17D-D724-6E4E83EF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4C77D-F903-BE45-BD48-D92AD8D751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69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86191E-57D8-4744-B6A4-F66BD4191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24E65D5-9E99-9EA3-B2AF-B37A70C5B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70BD2A2-CAF1-DD37-1759-0E0B52F23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5F49-9893-5F49-A3DC-C7DC4783894B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F7C4410-68AC-B567-C514-4AB34AB12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6E1714B-9B06-7782-F242-240634E99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4C77D-F903-BE45-BD48-D92AD8D751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89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45F0AA07-FF25-7E40-ED4F-39974BEF86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D4E2DFA-AFCB-7BFB-C5E5-A3EFC3525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222C218-BDEF-D9A1-4766-53119EE11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5F49-9893-5F49-A3DC-C7DC4783894B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5E5814-51D0-B2E5-CC91-805484FA6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A686C7A-40A0-E754-4090-311EBB13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4C77D-F903-BE45-BD48-D92AD8D751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275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703AB4-46CF-CDD0-5AC6-4A6EFB84B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04DAD0B-39D7-D958-EADA-7BD33A053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E8B6376-F36F-A2B7-310D-416DBF505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5F49-9893-5F49-A3DC-C7DC4783894B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5ECE6B-6EEB-1EE0-173B-AAB973DE5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D8FC594-7AF9-A47C-BC4A-09CC9D51C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4C77D-F903-BE45-BD48-D92AD8D751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229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8483708-47C5-9C97-9750-3B1FAA4ED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1CB0F02-B2E0-C537-09DA-329EC239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9726CC4-6EE6-84C7-9A03-BA08DF47C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5F49-9893-5F49-A3DC-C7DC4783894B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4550E92-262E-F794-3A42-98AB15927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B2F4EA2-C722-F800-5685-F3096D56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4C77D-F903-BE45-BD48-D92AD8D751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38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7F8E61-53C1-BD51-13ED-AC5DC52AB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0D0ECBE-3806-D05F-B3FA-C2E979A6DA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6B8FA61-F1A6-E080-70DE-C72002D77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FE89F32-36E1-973B-CF2D-C70C4B524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5F49-9893-5F49-A3DC-C7DC4783894B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CA0EC18-49CA-1A62-D601-29007FC06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B776651-8765-141E-4886-92D18550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4C77D-F903-BE45-BD48-D92AD8D751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077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B5B626-0E6D-B552-A2D7-CEE8FE9B9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4027226-303C-B207-AF9F-07E3E6227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3B7C45A-3B6B-A248-DCFA-C2EE85B13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CBAC405-032A-E77B-4D3D-9FD22926FC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E87540A-F530-AAC1-96C3-6DA1A51DA3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CD09CD5-3328-00FE-C79E-82C0300D9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5F49-9893-5F49-A3DC-C7DC4783894B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B537E349-D2E3-2CED-B713-28B45F954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45AD5CF5-21C3-5812-0FA9-1D296890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4C77D-F903-BE45-BD48-D92AD8D751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684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4FDFB8F-F3E3-463C-5185-215879C7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B0BEA5F-7934-E1C4-A719-69A41F4F5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5F49-9893-5F49-A3DC-C7DC4783894B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49259E7-0F1E-C907-989B-A631959D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831B5E6-A6FF-66F3-113B-6B3C5F2D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4C77D-F903-BE45-BD48-D92AD8D751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958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BB72601-87BE-DF48-D22E-E5A75670C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5F49-9893-5F49-A3DC-C7DC4783894B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6EC723F5-02D0-62F3-652B-184C8527F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0039D8D-6318-59DF-37E4-903A0D43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4C77D-F903-BE45-BD48-D92AD8D751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313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09A093-6548-8631-D354-C61694519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AAF2738-D911-B922-6313-45D4ECBFD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CBAB687-27D0-9F09-EAD5-1A3ABDF56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7073277-25CD-5817-0108-CAF743E9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5F49-9893-5F49-A3DC-C7DC4783894B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584949A-31F2-35D5-1FEF-26CB03A8D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700DBE7-E49F-AE78-6201-2A688BCCD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4C77D-F903-BE45-BD48-D92AD8D751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865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85AD00-D4BF-64F0-D4D7-BA999381E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3C97F113-386A-11AA-4DB4-20E347F628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CE5B76D-32D4-EDAC-97C5-5F781E628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DC5E6CE-0C18-6D42-C20E-EF6753556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5F49-9893-5F49-A3DC-C7DC4783894B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CF76974-9F6C-FFEA-F87A-A198CBDEB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3A4AC66-6DE2-D238-74AD-0F0651C6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4C77D-F903-BE45-BD48-D92AD8D751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999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92F154B-4A84-7F88-B464-8E0AC519C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7872142-C10C-A837-049F-DD9D7C22A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F3C1BA1-D288-1C72-5C1D-03EE08496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65F49-9893-5F49-A3DC-C7DC4783894B}" type="datetimeFigureOut">
              <a:rPr lang="ru-RU" smtClean="0"/>
              <a:pPr/>
              <a:t>08.10.2024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55268BB-11BF-42E0-9FA1-267ADF732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DE7EAFB-A410-B4C4-9936-507FAC36E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4C77D-F903-BE45-BD48-D92AD8D751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561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237AE"/>
            </a:gs>
            <a:gs pos="47000">
              <a:srgbClr val="492982"/>
            </a:gs>
            <a:gs pos="100000">
              <a:srgbClr val="341D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DA49C8F-D2E5-1122-E364-4E11E8089AC9}"/>
              </a:ext>
            </a:extLst>
          </p:cNvPr>
          <p:cNvSpPr txBox="1"/>
          <p:nvPr/>
        </p:nvSpPr>
        <p:spPr>
          <a:xfrm>
            <a:off x="457387" y="1258785"/>
            <a:ext cx="10978930" cy="457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5400" b="1" dirty="0">
                <a:solidFill>
                  <a:schemeClr val="bg1"/>
                </a:solidFill>
                <a:latin typeface="Unbounded" pitchFamily="2" charset="0"/>
              </a:rPr>
              <a:t>Муниципальный ресурсный центр</a:t>
            </a:r>
          </a:p>
          <a:p>
            <a:pPr>
              <a:lnSpc>
                <a:spcPct val="90000"/>
              </a:lnSpc>
            </a:pPr>
            <a:r>
              <a:rPr lang="ru-RU" sz="5400" b="1" dirty="0">
                <a:solidFill>
                  <a:schemeClr val="bg1"/>
                </a:solidFill>
                <a:latin typeface="Unbounded" pitchFamily="2" charset="0"/>
              </a:rPr>
              <a:t>СОНКО и инициативного бюджетирования </a:t>
            </a:r>
          </a:p>
          <a:p>
            <a:pPr>
              <a:lnSpc>
                <a:spcPct val="90000"/>
              </a:lnSpc>
            </a:pPr>
            <a:r>
              <a:rPr lang="ru-RU" sz="5400" b="1" dirty="0">
                <a:solidFill>
                  <a:schemeClr val="bg1"/>
                </a:solidFill>
                <a:latin typeface="Unbounded" pitchFamily="2" charset="0"/>
              </a:rPr>
              <a:t>в Югорске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8FC59735-A420-FA7E-9233-CA2ACD578D0E}"/>
              </a:ext>
            </a:extLst>
          </p:cNvPr>
          <p:cNvCxnSpPr>
            <a:cxnSpLocks/>
          </p:cNvCxnSpPr>
          <p:nvPr/>
        </p:nvCxnSpPr>
        <p:spPr>
          <a:xfrm>
            <a:off x="2898183" y="650929"/>
            <a:ext cx="719121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91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1"/>
    </mc:Choice>
    <mc:Fallback xmlns="">
      <p:transition spd="slow" advTm="1075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37AE"/>
            </a:gs>
            <a:gs pos="47000">
              <a:srgbClr val="492982"/>
            </a:gs>
            <a:gs pos="100000">
              <a:srgbClr val="341D5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63FD2EA9-3FDC-CC3B-30D1-2C0788F441D2}"/>
              </a:ext>
            </a:extLst>
          </p:cNvPr>
          <p:cNvSpPr/>
          <p:nvPr/>
        </p:nvSpPr>
        <p:spPr>
          <a:xfrm>
            <a:off x="3930731" y="-2117816"/>
            <a:ext cx="11006419" cy="114532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C77D23D-BC47-73C2-2791-4B9793DD5147}"/>
              </a:ext>
            </a:extLst>
          </p:cNvPr>
          <p:cNvSpPr txBox="1"/>
          <p:nvPr/>
        </p:nvSpPr>
        <p:spPr>
          <a:xfrm>
            <a:off x="332508" y="855023"/>
            <a:ext cx="3598223" cy="29054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6000">
                <a:latin typeface="Unbounded" pitchFamily="2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ru-RU" sz="2400" dirty="0">
                <a:solidFill>
                  <a:schemeClr val="bg1"/>
                </a:solidFill>
              </a:rPr>
              <a:t>Ресурсный Центр  поддержки и развития СОНКО и поддержки и развития инициативного </a:t>
            </a:r>
            <a:r>
              <a:rPr lang="ru-RU" sz="2400" dirty="0" err="1">
                <a:solidFill>
                  <a:schemeClr val="bg1"/>
                </a:solidFill>
              </a:rPr>
              <a:t>бюджетирования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ru-RU" sz="2400" dirty="0">
                <a:solidFill>
                  <a:schemeClr val="bg1"/>
                </a:solidFill>
              </a:rPr>
              <a:t>город </a:t>
            </a:r>
            <a:r>
              <a:rPr lang="ru-RU" sz="2400" dirty="0" err="1">
                <a:solidFill>
                  <a:schemeClr val="bg1"/>
                </a:solidFill>
              </a:rPr>
              <a:t>Югорск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74343C1-E4D6-96E6-EA07-53DAE363C3C9}"/>
              </a:ext>
            </a:extLst>
          </p:cNvPr>
          <p:cNvSpPr txBox="1"/>
          <p:nvPr/>
        </p:nvSpPr>
        <p:spPr>
          <a:xfrm>
            <a:off x="5367647" y="510639"/>
            <a:ext cx="65076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ru-RU" sz="2100" dirty="0">
                <a:solidFill>
                  <a:srgbClr val="6237AE"/>
                </a:solidFill>
              </a:rPr>
              <a:t>Страница сообщества в социальной сети </a:t>
            </a:r>
            <a:r>
              <a:rPr lang="ru-RU" sz="2100" dirty="0" err="1">
                <a:solidFill>
                  <a:srgbClr val="6237AE"/>
                </a:solidFill>
              </a:rPr>
              <a:t>Вконтакте</a:t>
            </a:r>
            <a:r>
              <a:rPr lang="ru-RU" sz="2100" dirty="0">
                <a:solidFill>
                  <a:srgbClr val="6237AE"/>
                </a:solidFill>
              </a:rPr>
              <a:t> </a:t>
            </a:r>
          </a:p>
        </p:txBody>
      </p:sp>
      <p:pic>
        <p:nvPicPr>
          <p:cNvPr id="2051" name="Picture 3" descr="C:\Users\Директор\Desktop\1 РЕСУРСНЫЙ ЦЕНТР\ГГ проект РЦ\РЦ-24-000008 Исполнение\Аналитический отчет\страница вконтакте_page-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9508" y="2334382"/>
            <a:ext cx="7050148" cy="39577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415148" y="1377539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6237AE"/>
                </a:solidFill>
                <a:latin typeface="Montserrat" pitchFamily="2" charset="0"/>
              </a:rPr>
              <a:t>360 подписчиков</a:t>
            </a:r>
          </a:p>
          <a:p>
            <a:r>
              <a:rPr lang="ru-RU" sz="1600" b="1" dirty="0">
                <a:solidFill>
                  <a:srgbClr val="6237AE"/>
                </a:solidFill>
                <a:latin typeface="Montserrat" pitchFamily="2" charset="0"/>
              </a:rPr>
              <a:t>За текущий год опубликовано 130 информационных постов, количество просмотров более 17 тысяч</a:t>
            </a:r>
          </a:p>
        </p:txBody>
      </p:sp>
    </p:spTree>
    <p:extLst>
      <p:ext uri="{BB962C8B-B14F-4D97-AF65-F5344CB8AC3E}">
        <p14:creationId xmlns:p14="http://schemas.microsoft.com/office/powerpoint/2010/main" val="269548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4"/>
    </mc:Choice>
    <mc:Fallback xmlns="">
      <p:transition spd="slow" advTm="1083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37AE"/>
            </a:gs>
            <a:gs pos="47000">
              <a:srgbClr val="492982"/>
            </a:gs>
            <a:gs pos="100000">
              <a:srgbClr val="341D5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63FD2EA9-3FDC-CC3B-30D1-2C0788F441D2}"/>
              </a:ext>
            </a:extLst>
          </p:cNvPr>
          <p:cNvSpPr/>
          <p:nvPr/>
        </p:nvSpPr>
        <p:spPr>
          <a:xfrm>
            <a:off x="3954482" y="-2058439"/>
            <a:ext cx="11006419" cy="114532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C77D23D-BC47-73C2-2791-4B9793DD5147}"/>
              </a:ext>
            </a:extLst>
          </p:cNvPr>
          <p:cNvSpPr txBox="1"/>
          <p:nvPr/>
        </p:nvSpPr>
        <p:spPr>
          <a:xfrm>
            <a:off x="332508" y="1211283"/>
            <a:ext cx="3598223" cy="29054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6000">
                <a:latin typeface="Unbounded" pitchFamily="2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ru-RU" sz="2400" dirty="0">
                <a:solidFill>
                  <a:schemeClr val="bg1"/>
                </a:solidFill>
              </a:rPr>
              <a:t>Ресурсный Центр  поддержки и развития СОНКО и поддержки и развития инициативного </a:t>
            </a:r>
            <a:r>
              <a:rPr lang="ru-RU" sz="2400" dirty="0" err="1">
                <a:solidFill>
                  <a:schemeClr val="bg1"/>
                </a:solidFill>
              </a:rPr>
              <a:t>бюджетирования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ru-RU" sz="2400" dirty="0">
                <a:solidFill>
                  <a:schemeClr val="bg1"/>
                </a:solidFill>
              </a:rPr>
              <a:t>город </a:t>
            </a:r>
            <a:r>
              <a:rPr lang="ru-RU" sz="2400" dirty="0" err="1">
                <a:solidFill>
                  <a:schemeClr val="bg1"/>
                </a:solidFill>
              </a:rPr>
              <a:t>Югорск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74343C1-E4D6-96E6-EA07-53DAE363C3C9}"/>
              </a:ext>
            </a:extLst>
          </p:cNvPr>
          <p:cNvSpPr txBox="1"/>
          <p:nvPr/>
        </p:nvSpPr>
        <p:spPr>
          <a:xfrm>
            <a:off x="5367647" y="510639"/>
            <a:ext cx="648392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ru-RU" sz="2100" dirty="0">
                <a:solidFill>
                  <a:srgbClr val="6237AE"/>
                </a:solidFill>
              </a:rPr>
              <a:t>Рабочий чат в </a:t>
            </a:r>
            <a:r>
              <a:rPr lang="ru-RU" sz="2100" dirty="0" err="1">
                <a:solidFill>
                  <a:srgbClr val="6237AE"/>
                </a:solidFill>
              </a:rPr>
              <a:t>мессенджере</a:t>
            </a:r>
            <a:r>
              <a:rPr lang="ru-RU" sz="2100" dirty="0">
                <a:solidFill>
                  <a:srgbClr val="6237AE"/>
                </a:solidFill>
              </a:rPr>
              <a:t> </a:t>
            </a:r>
            <a:r>
              <a:rPr lang="en-US" sz="2100" dirty="0">
                <a:solidFill>
                  <a:srgbClr val="6237AE"/>
                </a:solidFill>
              </a:rPr>
              <a:t>TELEGRAM</a:t>
            </a:r>
            <a:endParaRPr lang="ru-RU" sz="2100" dirty="0">
              <a:solidFill>
                <a:srgbClr val="6237A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3161" y="1911927"/>
            <a:ext cx="7145484" cy="389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367647" y="1282535"/>
            <a:ext cx="3239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6237AE"/>
                </a:solidFill>
                <a:latin typeface="Montserrat" pitchFamily="2" charset="0"/>
              </a:rPr>
              <a:t>Количество участников 89 </a:t>
            </a:r>
          </a:p>
        </p:txBody>
      </p:sp>
    </p:spTree>
    <p:extLst>
      <p:ext uri="{BB962C8B-B14F-4D97-AF65-F5344CB8AC3E}">
        <p14:creationId xmlns:p14="http://schemas.microsoft.com/office/powerpoint/2010/main" val="269548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4"/>
    </mc:Choice>
    <mc:Fallback xmlns="">
      <p:transition spd="slow" advTm="1083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37AE"/>
            </a:gs>
            <a:gs pos="47000">
              <a:srgbClr val="492982"/>
            </a:gs>
            <a:gs pos="100000">
              <a:srgbClr val="341D5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63FD2EA9-3FDC-CC3B-30D1-2C0788F441D2}"/>
              </a:ext>
            </a:extLst>
          </p:cNvPr>
          <p:cNvSpPr/>
          <p:nvPr/>
        </p:nvSpPr>
        <p:spPr>
          <a:xfrm>
            <a:off x="3199047" y="-2102861"/>
            <a:ext cx="11453248" cy="114532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C77D23D-BC47-73C2-2791-4B9793DD5147}"/>
              </a:ext>
            </a:extLst>
          </p:cNvPr>
          <p:cNvSpPr txBox="1"/>
          <p:nvPr/>
        </p:nvSpPr>
        <p:spPr>
          <a:xfrm>
            <a:off x="308759" y="1246909"/>
            <a:ext cx="2880544" cy="25483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6000">
                <a:latin typeface="Unbounded" pitchFamily="2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ru-RU" sz="3600" dirty="0">
                <a:solidFill>
                  <a:schemeClr val="bg1"/>
                </a:solidFill>
              </a:rPr>
              <a:t>Югорск</a:t>
            </a:r>
          </a:p>
          <a:p>
            <a:pPr>
              <a:spcAft>
                <a:spcPts val="1200"/>
              </a:spcAft>
            </a:pPr>
            <a:r>
              <a:rPr lang="ru-RU" sz="3600" dirty="0">
                <a:solidFill>
                  <a:schemeClr val="bg1"/>
                </a:solidFill>
              </a:rPr>
              <a:t>2024</a:t>
            </a:r>
          </a:p>
          <a:p>
            <a:pPr>
              <a:spcAft>
                <a:spcPts val="1200"/>
              </a:spcAft>
            </a:pPr>
            <a:r>
              <a:rPr lang="ru-RU" sz="3600" dirty="0">
                <a:solidFill>
                  <a:schemeClr val="bg1"/>
                </a:solidFill>
              </a:rPr>
              <a:t>год</a:t>
            </a:r>
          </a:p>
          <a:p>
            <a:pPr>
              <a:spcAft>
                <a:spcPts val="1200"/>
              </a:spcAft>
            </a:pP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74343C1-E4D6-96E6-EA07-53DAE363C3C9}"/>
              </a:ext>
            </a:extLst>
          </p:cNvPr>
          <p:cNvSpPr txBox="1"/>
          <p:nvPr/>
        </p:nvSpPr>
        <p:spPr>
          <a:xfrm>
            <a:off x="5343896" y="441325"/>
            <a:ext cx="65076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ru-RU" sz="2400" dirty="0">
                <a:solidFill>
                  <a:srgbClr val="6237AE"/>
                </a:solidFill>
              </a:rPr>
              <a:t>Социальные и культурные  проекты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74343C1-E4D6-96E6-EA07-53DAE363C3C9}"/>
              </a:ext>
            </a:extLst>
          </p:cNvPr>
          <p:cNvSpPr txBox="1"/>
          <p:nvPr/>
        </p:nvSpPr>
        <p:spPr>
          <a:xfrm>
            <a:off x="4234179" y="1361535"/>
            <a:ext cx="6673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ru-RU" dirty="0">
                <a:solidFill>
                  <a:srgbClr val="6237AE"/>
                </a:solidFill>
              </a:rPr>
              <a:t>конкурсов для получения грантовой поддержки</a:t>
            </a:r>
          </a:p>
        </p:txBody>
      </p:sp>
      <p:sp>
        <p:nvSpPr>
          <p:cNvPr id="2" name="Овал 1"/>
          <p:cNvSpPr/>
          <p:nvPr/>
        </p:nvSpPr>
        <p:spPr>
          <a:xfrm>
            <a:off x="2985247" y="1030910"/>
            <a:ext cx="1199408" cy="1175657"/>
          </a:xfrm>
          <a:prstGeom prst="ellipse">
            <a:avLst/>
          </a:prstGeom>
          <a:solidFill>
            <a:srgbClr val="6237AE"/>
          </a:solidFill>
          <a:ln>
            <a:solidFill>
              <a:srgbClr val="623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144254" y="1246909"/>
            <a:ext cx="815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Montserrat" pitchFamily="2" charset="0"/>
              </a:rPr>
              <a:t> 11</a:t>
            </a:r>
          </a:p>
        </p:txBody>
      </p:sp>
      <p:sp>
        <p:nvSpPr>
          <p:cNvPr id="15" name="Овал 14"/>
          <p:cNvSpPr/>
          <p:nvPr/>
        </p:nvSpPr>
        <p:spPr>
          <a:xfrm>
            <a:off x="2714847" y="2355308"/>
            <a:ext cx="1199408" cy="1175657"/>
          </a:xfrm>
          <a:prstGeom prst="ellipse">
            <a:avLst/>
          </a:prstGeom>
          <a:solidFill>
            <a:srgbClr val="6237AE"/>
          </a:solidFill>
          <a:ln>
            <a:solidFill>
              <a:srgbClr val="623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790701" y="2607080"/>
            <a:ext cx="105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Montserrat" pitchFamily="2" charset="0"/>
              </a:rPr>
              <a:t>68</a:t>
            </a:r>
            <a:endParaRPr lang="ru-RU" sz="40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569501" y="3656309"/>
            <a:ext cx="1199408" cy="1175657"/>
          </a:xfrm>
          <a:prstGeom prst="ellipse">
            <a:avLst/>
          </a:prstGeom>
          <a:solidFill>
            <a:srgbClr val="6237AE"/>
          </a:solidFill>
          <a:ln>
            <a:solidFill>
              <a:srgbClr val="623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648197" y="3925820"/>
            <a:ext cx="969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Montserrat" pitchFamily="2" charset="0"/>
              </a:rPr>
              <a:t>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74343C1-E4D6-96E6-EA07-53DAE363C3C9}"/>
              </a:ext>
            </a:extLst>
          </p:cNvPr>
          <p:cNvSpPr txBox="1"/>
          <p:nvPr/>
        </p:nvSpPr>
        <p:spPr>
          <a:xfrm>
            <a:off x="4234180" y="2747355"/>
            <a:ext cx="6180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ru-RU" dirty="0">
                <a:solidFill>
                  <a:srgbClr val="6237AE"/>
                </a:solidFill>
              </a:rPr>
              <a:t>проектов подано, </a:t>
            </a:r>
            <a:endParaRPr lang="ru-RU" dirty="0" smtClean="0">
              <a:solidFill>
                <a:srgbClr val="6237AE"/>
              </a:solidFill>
            </a:endParaRPr>
          </a:p>
          <a:p>
            <a:pPr algn="r"/>
            <a:r>
              <a:rPr lang="ru-RU" dirty="0" smtClean="0">
                <a:solidFill>
                  <a:srgbClr val="6237AE"/>
                </a:solidFill>
              </a:rPr>
              <a:t>в </a:t>
            </a:r>
            <a:r>
              <a:rPr lang="ru-RU" dirty="0">
                <a:solidFill>
                  <a:srgbClr val="6237AE"/>
                </a:solidFill>
              </a:rPr>
              <a:t>том числе </a:t>
            </a:r>
            <a:r>
              <a:rPr lang="ru-RU" dirty="0" smtClean="0">
                <a:solidFill>
                  <a:srgbClr val="6237AE"/>
                </a:solidFill>
              </a:rPr>
              <a:t>при </a:t>
            </a:r>
            <a:r>
              <a:rPr lang="ru-RU" dirty="0">
                <a:solidFill>
                  <a:srgbClr val="6237AE"/>
                </a:solidFill>
              </a:rPr>
              <a:t>поддержке РЦ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74343C1-E4D6-96E6-EA07-53DAE363C3C9}"/>
              </a:ext>
            </a:extLst>
          </p:cNvPr>
          <p:cNvSpPr txBox="1"/>
          <p:nvPr/>
        </p:nvSpPr>
        <p:spPr>
          <a:xfrm>
            <a:off x="4234179" y="5132154"/>
            <a:ext cx="6192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ru-RU" dirty="0">
                <a:solidFill>
                  <a:srgbClr val="6237AE"/>
                </a:solidFill>
              </a:rPr>
              <a:t>млн. рублей привлечено из федерального и регионального </a:t>
            </a:r>
            <a:r>
              <a:rPr lang="ru-RU" dirty="0" smtClean="0">
                <a:solidFill>
                  <a:srgbClr val="6237AE"/>
                </a:solidFill>
              </a:rPr>
              <a:t>бюджетов, </a:t>
            </a:r>
          </a:p>
          <a:p>
            <a:pPr algn="r"/>
            <a:r>
              <a:rPr lang="ru-RU" dirty="0" smtClean="0">
                <a:solidFill>
                  <a:srgbClr val="6237AE"/>
                </a:solidFill>
              </a:rPr>
              <a:t>в </a:t>
            </a:r>
            <a:r>
              <a:rPr lang="ru-RU" dirty="0">
                <a:solidFill>
                  <a:srgbClr val="6237AE"/>
                </a:solidFill>
              </a:rPr>
              <a:t>том числе </a:t>
            </a:r>
            <a:r>
              <a:rPr lang="ru-RU" dirty="0" smtClean="0">
                <a:solidFill>
                  <a:srgbClr val="6237AE"/>
                </a:solidFill>
              </a:rPr>
              <a:t>на проекты,  </a:t>
            </a:r>
          </a:p>
          <a:p>
            <a:pPr algn="r"/>
            <a:r>
              <a:rPr lang="ru-RU" dirty="0" smtClean="0">
                <a:solidFill>
                  <a:srgbClr val="6237AE"/>
                </a:solidFill>
              </a:rPr>
              <a:t>подготовленные при поддержке РЦ</a:t>
            </a:r>
            <a:endParaRPr lang="ru-RU" dirty="0">
              <a:solidFill>
                <a:srgbClr val="6237A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890998" y="5132154"/>
            <a:ext cx="1199408" cy="1175657"/>
          </a:xfrm>
          <a:prstGeom prst="ellipse">
            <a:avLst/>
          </a:prstGeom>
          <a:solidFill>
            <a:srgbClr val="6237AE"/>
          </a:solidFill>
          <a:ln>
            <a:solidFill>
              <a:srgbClr val="623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4223243" y="3925820"/>
            <a:ext cx="619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6237AE"/>
                </a:solidFill>
                <a:latin typeface="Montserrat" pitchFamily="2" charset="0"/>
              </a:rPr>
              <a:t>проектов-победителей, </a:t>
            </a:r>
            <a:endParaRPr lang="ru-RU" b="1" dirty="0" smtClean="0">
              <a:solidFill>
                <a:srgbClr val="6237AE"/>
              </a:solidFill>
              <a:latin typeface="Montserrat" pitchFamily="2" charset="0"/>
            </a:endParaRPr>
          </a:p>
          <a:p>
            <a:pPr algn="r"/>
            <a:r>
              <a:rPr lang="ru-RU" b="1" dirty="0" smtClean="0">
                <a:solidFill>
                  <a:srgbClr val="6237AE"/>
                </a:solidFill>
                <a:latin typeface="Montserrat" pitchFamily="2" charset="0"/>
              </a:rPr>
              <a:t>в </a:t>
            </a:r>
            <a:r>
              <a:rPr lang="ru-RU" b="1" dirty="0">
                <a:solidFill>
                  <a:srgbClr val="6237AE"/>
                </a:solidFill>
                <a:latin typeface="Montserrat" pitchFamily="2" charset="0"/>
              </a:rPr>
              <a:t>том числе </a:t>
            </a:r>
            <a:r>
              <a:rPr lang="ru-RU" b="1" dirty="0" smtClean="0">
                <a:solidFill>
                  <a:srgbClr val="6237AE"/>
                </a:solidFill>
                <a:latin typeface="Montserrat" pitchFamily="2" charset="0"/>
              </a:rPr>
              <a:t>при </a:t>
            </a:r>
            <a:r>
              <a:rPr lang="ru-RU" b="1" dirty="0">
                <a:solidFill>
                  <a:srgbClr val="6237AE"/>
                </a:solidFill>
                <a:latin typeface="Montserrat" pitchFamily="2" charset="0"/>
              </a:rPr>
              <a:t>поддержке РЦ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122FB69-F1BF-4C54-8C92-668AF40969E5}"/>
              </a:ext>
            </a:extLst>
          </p:cNvPr>
          <p:cNvSpPr txBox="1"/>
          <p:nvPr/>
        </p:nvSpPr>
        <p:spPr>
          <a:xfrm>
            <a:off x="2890999" y="5355685"/>
            <a:ext cx="1199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Montserrat" pitchFamily="2" charset="0"/>
              </a:rPr>
              <a:t>29,4 </a:t>
            </a:r>
          </a:p>
        </p:txBody>
      </p:sp>
      <p:sp>
        <p:nvSpPr>
          <p:cNvPr id="24" name="Овал 23"/>
          <p:cNvSpPr/>
          <p:nvPr/>
        </p:nvSpPr>
        <p:spPr>
          <a:xfrm>
            <a:off x="10390910" y="2355308"/>
            <a:ext cx="1207324" cy="1175657"/>
          </a:xfrm>
          <a:prstGeom prst="ellipse">
            <a:avLst/>
          </a:prstGeom>
          <a:solidFill>
            <a:srgbClr val="6237AE"/>
          </a:solidFill>
          <a:ln>
            <a:solidFill>
              <a:srgbClr val="623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Montserrat" pitchFamily="2" charset="0"/>
              </a:rPr>
              <a:t>35</a:t>
            </a:r>
            <a:endParaRPr lang="ru-RU" sz="4000" dirty="0"/>
          </a:p>
        </p:txBody>
      </p:sp>
      <p:sp>
        <p:nvSpPr>
          <p:cNvPr id="25" name="Овал 24"/>
          <p:cNvSpPr/>
          <p:nvPr/>
        </p:nvSpPr>
        <p:spPr>
          <a:xfrm>
            <a:off x="10438410" y="3656309"/>
            <a:ext cx="1199408" cy="1175657"/>
          </a:xfrm>
          <a:prstGeom prst="ellipse">
            <a:avLst/>
          </a:prstGeom>
          <a:solidFill>
            <a:srgbClr val="6237AE"/>
          </a:solidFill>
          <a:ln>
            <a:solidFill>
              <a:srgbClr val="623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Montserrat" pitchFamily="2" charset="0"/>
              </a:rPr>
              <a:t>10</a:t>
            </a:r>
            <a:endParaRPr lang="ru-RU" sz="40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10458203" y="5132154"/>
            <a:ext cx="1199408" cy="1175657"/>
          </a:xfrm>
          <a:prstGeom prst="ellipse">
            <a:avLst/>
          </a:prstGeom>
          <a:solidFill>
            <a:srgbClr val="6237AE"/>
          </a:solidFill>
          <a:ln>
            <a:solidFill>
              <a:srgbClr val="623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flipH="1">
            <a:off x="10474034" y="5385243"/>
            <a:ext cx="12112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Montserrat" pitchFamily="2" charset="0"/>
              </a:rPr>
              <a:t>19,2 </a:t>
            </a:r>
          </a:p>
        </p:txBody>
      </p:sp>
    </p:spTree>
    <p:extLst>
      <p:ext uri="{BB962C8B-B14F-4D97-AF65-F5344CB8AC3E}">
        <p14:creationId xmlns:p14="http://schemas.microsoft.com/office/powerpoint/2010/main" val="161895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3"/>
    </mc:Choice>
    <mc:Fallback xmlns="">
      <p:transition spd="slow" advTm="1123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37AE"/>
            </a:gs>
            <a:gs pos="47000">
              <a:srgbClr val="492982"/>
            </a:gs>
            <a:gs pos="100000">
              <a:srgbClr val="341D5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63FD2EA9-3FDC-CC3B-30D1-2C0788F441D2}"/>
              </a:ext>
            </a:extLst>
          </p:cNvPr>
          <p:cNvSpPr/>
          <p:nvPr/>
        </p:nvSpPr>
        <p:spPr>
          <a:xfrm>
            <a:off x="3046646" y="-1936607"/>
            <a:ext cx="11453248" cy="114532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C77D23D-BC47-73C2-2791-4B9793DD5147}"/>
              </a:ext>
            </a:extLst>
          </p:cNvPr>
          <p:cNvSpPr txBox="1"/>
          <p:nvPr/>
        </p:nvSpPr>
        <p:spPr>
          <a:xfrm>
            <a:off x="308759" y="1246909"/>
            <a:ext cx="2880544" cy="189590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6000">
                <a:latin typeface="Unbounded" pitchFamily="2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ru-RU" sz="3600" dirty="0">
                <a:solidFill>
                  <a:schemeClr val="bg1"/>
                </a:solidFill>
              </a:rPr>
              <a:t>Югорск</a:t>
            </a:r>
          </a:p>
          <a:p>
            <a:pPr>
              <a:spcAft>
                <a:spcPts val="1200"/>
              </a:spcAft>
            </a:pPr>
            <a:r>
              <a:rPr lang="ru-RU" sz="3600" dirty="0">
                <a:solidFill>
                  <a:schemeClr val="bg1"/>
                </a:solidFill>
              </a:rPr>
              <a:t>2024</a:t>
            </a:r>
          </a:p>
          <a:p>
            <a:pPr>
              <a:spcAft>
                <a:spcPts val="1200"/>
              </a:spcAft>
            </a:pPr>
            <a:r>
              <a:rPr lang="ru-RU" sz="3600" dirty="0"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74343C1-E4D6-96E6-EA07-53DAE363C3C9}"/>
              </a:ext>
            </a:extLst>
          </p:cNvPr>
          <p:cNvSpPr txBox="1"/>
          <p:nvPr/>
        </p:nvSpPr>
        <p:spPr>
          <a:xfrm>
            <a:off x="5343896" y="441325"/>
            <a:ext cx="43938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ru-RU" sz="2400" dirty="0">
                <a:solidFill>
                  <a:srgbClr val="6237AE"/>
                </a:solidFill>
              </a:rPr>
              <a:t>Инициативные проекты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74343C1-E4D6-96E6-EA07-53DAE363C3C9}"/>
              </a:ext>
            </a:extLst>
          </p:cNvPr>
          <p:cNvSpPr txBox="1"/>
          <p:nvPr/>
        </p:nvSpPr>
        <p:spPr>
          <a:xfrm>
            <a:off x="4334311" y="1361535"/>
            <a:ext cx="6673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ru-RU" dirty="0">
                <a:solidFill>
                  <a:srgbClr val="6237AE"/>
                </a:solidFill>
              </a:rPr>
              <a:t>проекта подготовлено для участия в региональном конкурсе инициативных проектов</a:t>
            </a:r>
          </a:p>
        </p:txBody>
      </p:sp>
      <p:sp>
        <p:nvSpPr>
          <p:cNvPr id="2" name="Овал 1"/>
          <p:cNvSpPr/>
          <p:nvPr/>
        </p:nvSpPr>
        <p:spPr>
          <a:xfrm>
            <a:off x="2997123" y="1066536"/>
            <a:ext cx="1199408" cy="1175657"/>
          </a:xfrm>
          <a:prstGeom prst="ellipse">
            <a:avLst/>
          </a:prstGeom>
          <a:solidFill>
            <a:srgbClr val="6237AE"/>
          </a:solidFill>
          <a:ln>
            <a:solidFill>
              <a:srgbClr val="623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189885" y="1339741"/>
            <a:ext cx="815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Montserrat" pitchFamily="2" charset="0"/>
              </a:rPr>
              <a:t> 3</a:t>
            </a:r>
          </a:p>
        </p:txBody>
      </p:sp>
      <p:sp>
        <p:nvSpPr>
          <p:cNvPr id="15" name="Овал 14"/>
          <p:cNvSpPr/>
          <p:nvPr/>
        </p:nvSpPr>
        <p:spPr>
          <a:xfrm>
            <a:off x="2655470" y="2521562"/>
            <a:ext cx="1199408" cy="1175657"/>
          </a:xfrm>
          <a:prstGeom prst="ellipse">
            <a:avLst/>
          </a:prstGeom>
          <a:solidFill>
            <a:srgbClr val="6237AE"/>
          </a:solidFill>
          <a:ln>
            <a:solidFill>
              <a:srgbClr val="623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956196" y="2755447"/>
            <a:ext cx="599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Montserrat" pitchFamily="2" charset="0"/>
              </a:rPr>
              <a:t>3</a:t>
            </a:r>
          </a:p>
        </p:txBody>
      </p:sp>
      <p:sp>
        <p:nvSpPr>
          <p:cNvPr id="17" name="Овал 16"/>
          <p:cNvSpPr/>
          <p:nvPr/>
        </p:nvSpPr>
        <p:spPr>
          <a:xfrm>
            <a:off x="2688255" y="3953193"/>
            <a:ext cx="1199408" cy="1175657"/>
          </a:xfrm>
          <a:prstGeom prst="ellipse">
            <a:avLst/>
          </a:prstGeom>
          <a:solidFill>
            <a:srgbClr val="6237AE"/>
          </a:solidFill>
          <a:ln>
            <a:solidFill>
              <a:srgbClr val="623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768599" y="4301204"/>
            <a:ext cx="1007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" pitchFamily="2" charset="0"/>
              </a:rPr>
              <a:t>26,2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74343C1-E4D6-96E6-EA07-53DAE363C3C9}"/>
              </a:ext>
            </a:extLst>
          </p:cNvPr>
          <p:cNvSpPr txBox="1"/>
          <p:nvPr/>
        </p:nvSpPr>
        <p:spPr>
          <a:xfrm>
            <a:off x="4334311" y="2893313"/>
            <a:ext cx="71347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ru-RU" dirty="0">
                <a:solidFill>
                  <a:srgbClr val="6237AE"/>
                </a:solidFill>
              </a:rPr>
              <a:t>проекта признаны победителями и находятся в стадии реализации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74343C1-E4D6-96E6-EA07-53DAE363C3C9}"/>
              </a:ext>
            </a:extLst>
          </p:cNvPr>
          <p:cNvSpPr txBox="1"/>
          <p:nvPr/>
        </p:nvSpPr>
        <p:spPr>
          <a:xfrm>
            <a:off x="4334311" y="4208872"/>
            <a:ext cx="71347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ru-RU" dirty="0">
                <a:solidFill>
                  <a:srgbClr val="6237AE"/>
                </a:solidFill>
              </a:rPr>
              <a:t>млн рублей привлечено из регионального бюджета и внебюджетных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161895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3"/>
    </mc:Choice>
    <mc:Fallback xmlns="">
      <p:transition spd="slow" advTm="1123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034124"/>
              </p:ext>
            </p:extLst>
          </p:nvPr>
        </p:nvGraphicFramePr>
        <p:xfrm>
          <a:off x="497680" y="2565071"/>
          <a:ext cx="11196637" cy="19571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65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10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10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325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8511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8511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645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33030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33030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1955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Montserrat" panose="020B0604020202020204" charset="-52"/>
                        </a:rPr>
                        <a:t> </a:t>
                      </a:r>
                      <a:endParaRPr lang="ru-RU" sz="16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b">
                    <a:solidFill>
                      <a:srgbClr val="341D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20B0604020202020204" charset="-52"/>
                        </a:rPr>
                        <a:t>2017 год</a:t>
                      </a:r>
                      <a:endParaRPr lang="ru-RU" sz="14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>
                    <a:solidFill>
                      <a:srgbClr val="341D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20B0604020202020204" charset="-52"/>
                        </a:rPr>
                        <a:t>2018 год</a:t>
                      </a:r>
                      <a:endParaRPr lang="ru-RU" sz="14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>
                    <a:solidFill>
                      <a:srgbClr val="341D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20B0604020202020204" charset="-52"/>
                        </a:rPr>
                        <a:t>2019 год</a:t>
                      </a:r>
                      <a:endParaRPr lang="ru-RU" sz="14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>
                    <a:solidFill>
                      <a:srgbClr val="341D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20B0604020202020204" charset="-52"/>
                        </a:rPr>
                        <a:t>2020 год</a:t>
                      </a:r>
                      <a:endParaRPr lang="ru-RU" sz="14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>
                    <a:solidFill>
                      <a:srgbClr val="341D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20B0604020202020204" charset="-52"/>
                        </a:rPr>
                        <a:t>2021 год</a:t>
                      </a:r>
                      <a:endParaRPr lang="ru-RU" sz="14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>
                    <a:solidFill>
                      <a:srgbClr val="341D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20B0604020202020204" charset="-52"/>
                        </a:rPr>
                        <a:t>2022 год</a:t>
                      </a:r>
                      <a:endParaRPr lang="ru-RU" sz="14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>
                    <a:solidFill>
                      <a:srgbClr val="341D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20B0604020202020204" charset="-52"/>
                        </a:rPr>
                        <a:t>2023год</a:t>
                      </a:r>
                      <a:endParaRPr lang="ru-RU" sz="14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>
                    <a:solidFill>
                      <a:srgbClr val="341D5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20B0604020202020204" charset="-52"/>
                        </a:rPr>
                        <a:t>2024 год</a:t>
                      </a:r>
                      <a:endParaRPr lang="ru-RU" sz="14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>
                    <a:solidFill>
                      <a:srgbClr val="341D5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58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Montserrat" panose="020B0604020202020204" charset="-52"/>
                        </a:rPr>
                        <a:t>Количество поданных проектов</a:t>
                      </a:r>
                      <a:endParaRPr lang="ru-RU" sz="12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>
                    <a:solidFill>
                      <a:srgbClr val="6237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20B0604020202020204" charset="-52"/>
                        </a:rPr>
                        <a:t>13</a:t>
                      </a:r>
                      <a:endParaRPr lang="ru-RU" sz="14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20B0604020202020204" charset="-52"/>
                        </a:rPr>
                        <a:t>11</a:t>
                      </a:r>
                      <a:endParaRPr lang="ru-RU" sz="14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20B0604020202020204" charset="-52"/>
                        </a:rPr>
                        <a:t>29</a:t>
                      </a:r>
                      <a:endParaRPr lang="ru-RU" sz="14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20B0604020202020204" charset="-52"/>
                        </a:rPr>
                        <a:t>37</a:t>
                      </a:r>
                      <a:endParaRPr lang="ru-RU" sz="14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" panose="020B0604020202020204" charset="-52"/>
                        </a:rPr>
                        <a:t>29</a:t>
                      </a:r>
                      <a:endParaRPr lang="ru-RU" sz="140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" panose="020B0604020202020204" charset="-52"/>
                        </a:rPr>
                        <a:t>46</a:t>
                      </a:r>
                      <a:endParaRPr lang="ru-RU" sz="140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" panose="020B0604020202020204" charset="-52"/>
                        </a:rPr>
                        <a:t>46</a:t>
                      </a:r>
                      <a:endParaRPr lang="ru-RU" sz="140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20B0604020202020204" charset="-52"/>
                        </a:rPr>
                        <a:t>68</a:t>
                      </a:r>
                      <a:endParaRPr lang="ru-RU" sz="14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45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Montserrat" panose="020B0604020202020204" charset="-52"/>
                        </a:rPr>
                        <a:t>Количество победивших проектов</a:t>
                      </a:r>
                      <a:endParaRPr lang="ru-RU" sz="12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>
                    <a:solidFill>
                      <a:srgbClr val="6237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" panose="020B0604020202020204" charset="-52"/>
                        </a:rPr>
                        <a:t>3</a:t>
                      </a:r>
                      <a:endParaRPr lang="ru-RU" sz="140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" panose="020B0604020202020204" charset="-52"/>
                        </a:rPr>
                        <a:t>2</a:t>
                      </a:r>
                      <a:endParaRPr lang="ru-RU" sz="140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" panose="020B0604020202020204" charset="-52"/>
                        </a:rPr>
                        <a:t>8</a:t>
                      </a:r>
                      <a:endParaRPr lang="ru-RU" sz="140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Montserrat" panose="020B0604020202020204" charset="-52"/>
                        </a:rPr>
                        <a:t>14</a:t>
                      </a:r>
                      <a:endParaRPr lang="ru-RU" sz="140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20B0604020202020204" charset="-52"/>
                        </a:rPr>
                        <a:t>6</a:t>
                      </a:r>
                      <a:endParaRPr lang="ru-RU" sz="14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20B0604020202020204" charset="-52"/>
                        </a:rPr>
                        <a:t>11</a:t>
                      </a:r>
                      <a:endParaRPr lang="ru-RU" sz="14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20B0604020202020204" charset="-52"/>
                        </a:rPr>
                        <a:t>5</a:t>
                      </a:r>
                      <a:endParaRPr lang="ru-RU" sz="14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Montserrat" panose="020B0604020202020204" charset="-52"/>
                        </a:rPr>
                        <a:t>13</a:t>
                      </a:r>
                      <a:endParaRPr lang="ru-RU" sz="14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69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Montserrat" panose="020B0604020202020204" charset="-52"/>
                        </a:rPr>
                        <a:t>Сумма финансовой поддержки</a:t>
                      </a:r>
                      <a:endParaRPr lang="ru-RU" sz="11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>
                    <a:solidFill>
                      <a:srgbClr val="6237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Montserrat" panose="020B0604020202020204" charset="-52"/>
                        </a:rPr>
                        <a:t>1 524 700,00</a:t>
                      </a:r>
                      <a:endParaRPr lang="ru-RU" sz="12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Montserrat" panose="020B0604020202020204" charset="-52"/>
                        </a:rPr>
                        <a:t>792 264,00</a:t>
                      </a:r>
                      <a:endParaRPr lang="ru-RU" sz="12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Montserrat" panose="020B0604020202020204" charset="-52"/>
                        </a:rPr>
                        <a:t>5 406 006,74</a:t>
                      </a:r>
                      <a:endParaRPr lang="ru-RU" sz="12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Montserrat" panose="020B0604020202020204" charset="-52"/>
                        </a:rPr>
                        <a:t>10 511 200,81</a:t>
                      </a:r>
                      <a:endParaRPr lang="ru-RU" sz="12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Montserrat" panose="020B0604020202020204" charset="-52"/>
                        </a:rPr>
                        <a:t>3 939 642,00</a:t>
                      </a:r>
                      <a:endParaRPr lang="ru-RU" sz="12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Montserrat" panose="020B0604020202020204" charset="-52"/>
                        </a:rPr>
                        <a:t>10 797 858,55</a:t>
                      </a:r>
                      <a:endParaRPr lang="ru-RU" sz="12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Montserrat" panose="020B0604020202020204" charset="-52"/>
                        </a:rPr>
                        <a:t>4 205 646,00</a:t>
                      </a:r>
                      <a:endParaRPr lang="ru-RU" sz="12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Montserrat" panose="020B0604020202020204" charset="-52"/>
                        </a:rPr>
                        <a:t>29 353 984,28</a:t>
                      </a:r>
                      <a:endParaRPr lang="ru-RU" sz="1200" dirty="0">
                        <a:effectLst/>
                        <a:latin typeface="Montserrat" panose="020B0604020202020204" charset="-52"/>
                        <a:ea typeface="Times New Roman"/>
                      </a:endParaRPr>
                    </a:p>
                  </a:txBody>
                  <a:tcPr marL="56450" marR="5645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" y="4902860"/>
            <a:ext cx="11196637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Скругленный прямоугольник 35">
            <a:extLst>
              <a:ext uri="{FF2B5EF4-FFF2-40B4-BE49-F238E27FC236}">
                <a16:creationId xmlns="" xmlns:a16="http://schemas.microsoft.com/office/drawing/2014/main" id="{69E32A54-D01F-7CA3-134F-B19F333B9476}"/>
              </a:ext>
            </a:extLst>
          </p:cNvPr>
          <p:cNvSpPr/>
          <p:nvPr/>
        </p:nvSpPr>
        <p:spPr>
          <a:xfrm>
            <a:off x="515938" y="645267"/>
            <a:ext cx="11196637" cy="1413164"/>
          </a:xfrm>
          <a:prstGeom prst="roundRect">
            <a:avLst>
              <a:gd name="adj" fmla="val 13852"/>
            </a:avLst>
          </a:prstGeom>
          <a:solidFill>
            <a:srgbClr val="623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78774" y="973777"/>
            <a:ext cx="10580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anose="020B0604020202020204" charset="-52"/>
              </a:rPr>
              <a:t>Итоги участия СОНКО, муниципальных учреждений, предпринимателей Югорска в системе грантовых конкурсах Президента РФ и Губернатора Югры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440" y="4943293"/>
            <a:ext cx="2884115" cy="1346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61" y="5085911"/>
            <a:ext cx="3088966" cy="106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598" y="5008322"/>
            <a:ext cx="3727265" cy="137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45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6"/>
    </mc:Choice>
    <mc:Fallback xmlns="">
      <p:transition spd="slow" advTm="1086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237AE"/>
            </a:gs>
            <a:gs pos="47000">
              <a:srgbClr val="492982"/>
            </a:gs>
            <a:gs pos="100000">
              <a:srgbClr val="341D5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DA49C8F-D2E5-1122-E364-4E11E8089AC9}"/>
              </a:ext>
            </a:extLst>
          </p:cNvPr>
          <p:cNvSpPr txBox="1"/>
          <p:nvPr/>
        </p:nvSpPr>
        <p:spPr>
          <a:xfrm>
            <a:off x="515938" y="834250"/>
            <a:ext cx="10978930" cy="2336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5400" b="1" dirty="0">
                <a:solidFill>
                  <a:schemeClr val="bg1"/>
                </a:solidFill>
                <a:latin typeface="Unbounded" pitchFamily="2" charset="0"/>
              </a:rPr>
              <a:t>Ресурсный центр СОНКО</a:t>
            </a:r>
          </a:p>
          <a:p>
            <a:pPr>
              <a:lnSpc>
                <a:spcPct val="90000"/>
              </a:lnSpc>
            </a:pPr>
            <a:r>
              <a:rPr lang="ru-RU" sz="5400" b="1" dirty="0">
                <a:solidFill>
                  <a:schemeClr val="bg1"/>
                </a:solidFill>
                <a:latin typeface="Unbounded" pitchFamily="2" charset="0"/>
              </a:rPr>
              <a:t>					 и не только…</a:t>
            </a:r>
          </a:p>
        </p:txBody>
      </p:sp>
      <p:sp>
        <p:nvSpPr>
          <p:cNvPr id="9" name="Google Shape;55;p13">
            <a:extLst>
              <a:ext uri="{FF2B5EF4-FFF2-40B4-BE49-F238E27FC236}">
                <a16:creationId xmlns="" xmlns:a16="http://schemas.microsoft.com/office/drawing/2014/main" id="{C78F3841-102E-7A3D-59BA-4E63EBC86E46}"/>
              </a:ext>
            </a:extLst>
          </p:cNvPr>
          <p:cNvSpPr txBox="1"/>
          <p:nvPr/>
        </p:nvSpPr>
        <p:spPr>
          <a:xfrm>
            <a:off x="3410692" y="4343697"/>
            <a:ext cx="8084175" cy="933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lang="ru-RU" sz="2000" b="1" dirty="0">
                <a:solidFill>
                  <a:schemeClr val="bg1"/>
                </a:solidFill>
                <a:latin typeface="Montserrat" pitchFamily="2" charset="0"/>
                <a:ea typeface="Helvetica Neue"/>
                <a:cs typeface="Helvetica Neue"/>
                <a:sym typeface="Helvetica Neue"/>
              </a:rPr>
              <a:t>Малоземова Ольга Викторовна, +7 922 789 6267</a:t>
            </a:r>
          </a:p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lang="ru-RU" sz="2000" b="1" dirty="0">
                <a:solidFill>
                  <a:schemeClr val="bg1"/>
                </a:solidFill>
                <a:latin typeface="Montserrat" pitchFamily="2" charset="0"/>
                <a:ea typeface="Helvetica Neue"/>
                <a:cs typeface="Helvetica Neue"/>
                <a:sym typeface="Helvetica Neue"/>
              </a:rPr>
              <a:t>Камаева Марина Алексеевна, +7 922 248 6040</a:t>
            </a:r>
          </a:p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lang="ru-RU" sz="2000" b="1" dirty="0" err="1">
                <a:solidFill>
                  <a:schemeClr val="bg1"/>
                </a:solidFill>
                <a:latin typeface="Montserrat" pitchFamily="2" charset="0"/>
                <a:ea typeface="Helvetica Neue"/>
                <a:cs typeface="Helvetica Neue"/>
                <a:sym typeface="Helvetica Neue"/>
              </a:rPr>
              <a:t>Хвощевская</a:t>
            </a:r>
            <a:r>
              <a:rPr lang="ru-RU" sz="2000" b="1" dirty="0">
                <a:solidFill>
                  <a:schemeClr val="bg1"/>
                </a:solidFill>
                <a:latin typeface="Montserrat" pitchFamily="2" charset="0"/>
                <a:ea typeface="Helvetica Neue"/>
                <a:cs typeface="Helvetica Neue"/>
                <a:sym typeface="Helvetica Neue"/>
              </a:rPr>
              <a:t> Татьяна Витальевна, +7 922 247 0360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8FC59735-A420-FA7E-9233-CA2ACD578D0E}"/>
              </a:ext>
            </a:extLst>
          </p:cNvPr>
          <p:cNvCxnSpPr>
            <a:cxnSpLocks/>
          </p:cNvCxnSpPr>
          <p:nvPr/>
        </p:nvCxnSpPr>
        <p:spPr>
          <a:xfrm>
            <a:off x="2898183" y="650929"/>
            <a:ext cx="719121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6" y="3651200"/>
            <a:ext cx="2318583" cy="231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7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8"/>
    </mc:Choice>
    <mc:Fallback xmlns="">
      <p:transition spd="slow" advTm="1199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>
            <a:extLst>
              <a:ext uri="{FF2B5EF4-FFF2-40B4-BE49-F238E27FC236}">
                <a16:creationId xmlns="" xmlns:a16="http://schemas.microsoft.com/office/drawing/2014/main" id="{9F41D72E-2678-C602-F93F-B265EA1C25F3}"/>
              </a:ext>
            </a:extLst>
          </p:cNvPr>
          <p:cNvSpPr/>
          <p:nvPr/>
        </p:nvSpPr>
        <p:spPr>
          <a:xfrm>
            <a:off x="-5937712" y="-1712191"/>
            <a:ext cx="11181283" cy="11181283"/>
          </a:xfrm>
          <a:prstGeom prst="ellipse">
            <a:avLst/>
          </a:prstGeom>
          <a:gradFill>
            <a:gsLst>
              <a:gs pos="0">
                <a:srgbClr val="6237AE"/>
              </a:gs>
              <a:gs pos="47000">
                <a:srgbClr val="492982"/>
              </a:gs>
              <a:gs pos="100000">
                <a:srgbClr val="341D5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A9CB9EB-521E-CBCC-372C-821BAB7CFAFF}"/>
              </a:ext>
            </a:extLst>
          </p:cNvPr>
          <p:cNvSpPr txBox="1"/>
          <p:nvPr/>
        </p:nvSpPr>
        <p:spPr>
          <a:xfrm>
            <a:off x="261256" y="546266"/>
            <a:ext cx="4327747" cy="2806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latin typeface="Unbounded" pitchFamily="2" charset="0"/>
              </a:rPr>
              <a:t>Автономная некоммерческая организация  Центр поддержки общественных инициатив «Позиция»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90"/>
          <a:stretch/>
        </p:blipFill>
        <p:spPr bwMode="auto">
          <a:xfrm>
            <a:off x="515938" y="4062348"/>
            <a:ext cx="4136056" cy="161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C77D23D-BC47-73C2-2791-4B9793DD5147}"/>
              </a:ext>
            </a:extLst>
          </p:cNvPr>
          <p:cNvSpPr txBox="1"/>
          <p:nvPr/>
        </p:nvSpPr>
        <p:spPr>
          <a:xfrm>
            <a:off x="5355771" y="1258784"/>
            <a:ext cx="6531429" cy="44843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6000">
                <a:latin typeface="Unbounded" pitchFamily="2" charset="0"/>
              </a:defRPr>
            </a:lvl1pPr>
          </a:lstStyle>
          <a:p>
            <a:r>
              <a:rPr lang="ru-RU" sz="1800" dirty="0">
                <a:solidFill>
                  <a:srgbClr val="6237AE"/>
                </a:solidFill>
              </a:rPr>
              <a:t>АНО «Позиция» зарегистрирована </a:t>
            </a:r>
            <a:endParaRPr lang="ru-RU" sz="1800" dirty="0" smtClean="0">
              <a:solidFill>
                <a:srgbClr val="6237AE"/>
              </a:solidFill>
            </a:endParaRPr>
          </a:p>
          <a:p>
            <a:r>
              <a:rPr lang="ru-RU" sz="1800" dirty="0" smtClean="0">
                <a:solidFill>
                  <a:srgbClr val="6237AE"/>
                </a:solidFill>
              </a:rPr>
              <a:t>12 </a:t>
            </a:r>
            <a:r>
              <a:rPr lang="ru-RU" sz="1800">
                <a:solidFill>
                  <a:srgbClr val="6237AE"/>
                </a:solidFill>
              </a:rPr>
              <a:t>сентября </a:t>
            </a:r>
            <a:r>
              <a:rPr lang="ru-RU" sz="1800" smtClean="0">
                <a:solidFill>
                  <a:srgbClr val="6237AE"/>
                </a:solidFill>
              </a:rPr>
              <a:t>2023 </a:t>
            </a:r>
            <a:r>
              <a:rPr lang="ru-RU" sz="1800" dirty="0">
                <a:solidFill>
                  <a:srgbClr val="6237AE"/>
                </a:solidFill>
              </a:rPr>
              <a:t>года как некоммерческая организация, имеющая целью поддержку общественно-полезных </a:t>
            </a:r>
            <a:r>
              <a:rPr lang="ru-RU" sz="1800" dirty="0" smtClean="0">
                <a:solidFill>
                  <a:srgbClr val="6237AE"/>
                </a:solidFill>
              </a:rPr>
              <a:t>городских инициатив </a:t>
            </a:r>
            <a:r>
              <a:rPr lang="ru-RU" sz="1800" dirty="0">
                <a:solidFill>
                  <a:srgbClr val="6237AE"/>
                </a:solidFill>
              </a:rPr>
              <a:t>и содействие реализации </a:t>
            </a:r>
            <a:r>
              <a:rPr lang="ru-RU" sz="1800" dirty="0" smtClean="0">
                <a:solidFill>
                  <a:srgbClr val="6237AE"/>
                </a:solidFill>
              </a:rPr>
              <a:t>социально и общественно значимых </a:t>
            </a:r>
            <a:r>
              <a:rPr lang="ru-RU" sz="1800" dirty="0">
                <a:solidFill>
                  <a:srgbClr val="6237AE"/>
                </a:solidFill>
              </a:rPr>
              <a:t>проектов </a:t>
            </a:r>
            <a:r>
              <a:rPr lang="ru-RU" sz="1800" dirty="0" smtClean="0">
                <a:solidFill>
                  <a:srgbClr val="6237AE"/>
                </a:solidFill>
              </a:rPr>
              <a:t>некоммерческих организаций и граждан города </a:t>
            </a:r>
            <a:r>
              <a:rPr lang="ru-RU" sz="1800" dirty="0" err="1" smtClean="0">
                <a:solidFill>
                  <a:srgbClr val="6237AE"/>
                </a:solidFill>
              </a:rPr>
              <a:t>Югорска</a:t>
            </a:r>
            <a:r>
              <a:rPr lang="ru-RU" sz="1800" dirty="0" smtClean="0">
                <a:solidFill>
                  <a:srgbClr val="6237AE"/>
                </a:solidFill>
              </a:rPr>
              <a:t> в </a:t>
            </a:r>
            <a:r>
              <a:rPr lang="ru-RU" sz="1800" dirty="0">
                <a:solidFill>
                  <a:srgbClr val="6237AE"/>
                </a:solidFill>
              </a:rPr>
              <a:t>различных сферах деятельности</a:t>
            </a:r>
            <a:r>
              <a:rPr lang="ru-RU" sz="1800" dirty="0" smtClean="0">
                <a:solidFill>
                  <a:srgbClr val="6237AE"/>
                </a:solidFill>
              </a:rPr>
              <a:t>.</a:t>
            </a:r>
          </a:p>
          <a:p>
            <a:endParaRPr lang="ru-RU" sz="1800" dirty="0">
              <a:solidFill>
                <a:srgbClr val="6237AE"/>
              </a:solidFill>
            </a:endParaRPr>
          </a:p>
          <a:p>
            <a:pPr>
              <a:spcAft>
                <a:spcPts val="1200"/>
              </a:spcAft>
            </a:pPr>
            <a:r>
              <a:rPr lang="ru-RU" sz="1800" dirty="0">
                <a:solidFill>
                  <a:srgbClr val="6237AE"/>
                </a:solidFill>
              </a:rPr>
              <a:t>Учредитель и руководитель организации Малоземова Ольга Викторовна.</a:t>
            </a:r>
          </a:p>
          <a:p>
            <a:pPr>
              <a:spcAft>
                <a:spcPts val="1200"/>
              </a:spcAft>
            </a:pPr>
            <a:r>
              <a:rPr lang="ru-RU" sz="1800" dirty="0">
                <a:solidFill>
                  <a:srgbClr val="6237AE"/>
                </a:solidFill>
              </a:rPr>
              <a:t>Основное направление деятельности – выполнение функций  Ресурсного центра поддержки социально ориентированных некоммерческих организаций города Югорска.</a:t>
            </a:r>
          </a:p>
        </p:txBody>
      </p:sp>
    </p:spTree>
    <p:extLst>
      <p:ext uri="{BB962C8B-B14F-4D97-AF65-F5344CB8AC3E}">
        <p14:creationId xmlns:p14="http://schemas.microsoft.com/office/powerpoint/2010/main" val="249427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6"/>
    </mc:Choice>
    <mc:Fallback xmlns="">
      <p:transition spd="slow" advTm="1148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37AE"/>
            </a:gs>
            <a:gs pos="47000">
              <a:srgbClr val="492982"/>
            </a:gs>
            <a:gs pos="100000">
              <a:srgbClr val="341D5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63FD2EA9-3FDC-CC3B-30D1-2C0788F441D2}"/>
              </a:ext>
            </a:extLst>
          </p:cNvPr>
          <p:cNvSpPr/>
          <p:nvPr/>
        </p:nvSpPr>
        <p:spPr>
          <a:xfrm>
            <a:off x="3990108" y="-2034688"/>
            <a:ext cx="11006419" cy="114532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C77D23D-BC47-73C2-2791-4B9793DD5147}"/>
              </a:ext>
            </a:extLst>
          </p:cNvPr>
          <p:cNvSpPr txBox="1"/>
          <p:nvPr/>
        </p:nvSpPr>
        <p:spPr>
          <a:xfrm>
            <a:off x="332508" y="890649"/>
            <a:ext cx="3598223" cy="30839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6000">
                <a:latin typeface="Unbounded" pitchFamily="2" charset="0"/>
              </a:defRPr>
            </a:lvl1pPr>
          </a:lstStyle>
          <a:p>
            <a:r>
              <a:rPr lang="ru-RU" sz="2400" dirty="0" smtClean="0">
                <a:solidFill>
                  <a:schemeClr val="bg1"/>
                </a:solidFill>
              </a:rPr>
              <a:t>Автономная некоммерческая организация  Центр поддержки общественных инициатив «Позиция»</a:t>
            </a:r>
          </a:p>
          <a:p>
            <a:pPr>
              <a:spcAft>
                <a:spcPts val="1200"/>
              </a:spcAft>
            </a:pP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74343C1-E4D6-96E6-EA07-53DAE363C3C9}"/>
              </a:ext>
            </a:extLst>
          </p:cNvPr>
          <p:cNvSpPr txBox="1"/>
          <p:nvPr/>
        </p:nvSpPr>
        <p:spPr>
          <a:xfrm>
            <a:off x="5379522" y="510639"/>
            <a:ext cx="64720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ru-RU" sz="2400" dirty="0" smtClean="0">
                <a:solidFill>
                  <a:srgbClr val="6237AE"/>
                </a:solidFill>
              </a:rPr>
              <a:t>Команда АНО «Позиция»</a:t>
            </a:r>
            <a:endParaRPr lang="ru-RU" sz="2400" dirty="0">
              <a:solidFill>
                <a:srgbClr val="6237A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498" y="1690627"/>
            <a:ext cx="2321586" cy="289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74343C1-E4D6-96E6-EA07-53DAE363C3C9}"/>
              </a:ext>
            </a:extLst>
          </p:cNvPr>
          <p:cNvSpPr txBox="1"/>
          <p:nvPr/>
        </p:nvSpPr>
        <p:spPr>
          <a:xfrm>
            <a:off x="5367647" y="4908152"/>
            <a:ext cx="64720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ru-RU" sz="1600" dirty="0">
                <a:solidFill>
                  <a:srgbClr val="6237AE"/>
                </a:solidFill>
              </a:rPr>
              <a:t>Ольга Викторовна Малоземова</a:t>
            </a:r>
            <a:br>
              <a:rPr lang="ru-RU" sz="1600" dirty="0">
                <a:solidFill>
                  <a:srgbClr val="6237AE"/>
                </a:solidFill>
              </a:rPr>
            </a:br>
            <a:r>
              <a:rPr lang="ru-RU" sz="1600" dirty="0">
                <a:solidFill>
                  <a:srgbClr val="6237AE"/>
                </a:solidFill>
              </a:rPr>
              <a:t>руководитель РЦ,</a:t>
            </a:r>
            <a:br>
              <a:rPr lang="ru-RU" sz="1600" dirty="0">
                <a:solidFill>
                  <a:srgbClr val="6237AE"/>
                </a:solidFill>
              </a:rPr>
            </a:br>
            <a:r>
              <a:rPr lang="ru-RU" sz="1600" dirty="0">
                <a:solidFill>
                  <a:srgbClr val="6237AE"/>
                </a:solidFill>
              </a:rPr>
              <a:t>консультант по социальному </a:t>
            </a:r>
            <a:r>
              <a:rPr lang="ru-RU" sz="1600" dirty="0" smtClean="0">
                <a:solidFill>
                  <a:srgbClr val="6237AE"/>
                </a:solidFill>
              </a:rPr>
              <a:t>и культурному проектированию</a:t>
            </a:r>
            <a:r>
              <a:rPr lang="ru-RU" sz="1600" dirty="0">
                <a:solidFill>
                  <a:srgbClr val="6237AE"/>
                </a:solidFill>
              </a:rPr>
              <a:t>, устойчивому развитию СОНКО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2" t="8848" r="3489" b="7519"/>
          <a:stretch/>
        </p:blipFill>
        <p:spPr bwMode="auto">
          <a:xfrm>
            <a:off x="7542742" y="1690627"/>
            <a:ext cx="3675481" cy="289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48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4"/>
    </mc:Choice>
    <mc:Fallback xmlns="">
      <p:transition spd="slow" advTm="1083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37AE"/>
            </a:gs>
            <a:gs pos="47000">
              <a:srgbClr val="492982"/>
            </a:gs>
            <a:gs pos="100000">
              <a:srgbClr val="341D5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63FD2EA9-3FDC-CC3B-30D1-2C0788F441D2}"/>
              </a:ext>
            </a:extLst>
          </p:cNvPr>
          <p:cNvSpPr/>
          <p:nvPr/>
        </p:nvSpPr>
        <p:spPr>
          <a:xfrm>
            <a:off x="3954482" y="-2058439"/>
            <a:ext cx="11006419" cy="114532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C77D23D-BC47-73C2-2791-4B9793DD5147}"/>
              </a:ext>
            </a:extLst>
          </p:cNvPr>
          <p:cNvSpPr txBox="1"/>
          <p:nvPr/>
        </p:nvSpPr>
        <p:spPr>
          <a:xfrm>
            <a:off x="332508" y="914401"/>
            <a:ext cx="3598223" cy="27515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6000">
                <a:latin typeface="Unbounded" pitchFamily="2" charset="0"/>
              </a:defRPr>
            </a:lvl1pPr>
          </a:lstStyle>
          <a:p>
            <a:r>
              <a:rPr lang="ru-RU" sz="2400" dirty="0" smtClean="0">
                <a:solidFill>
                  <a:schemeClr val="bg1"/>
                </a:solidFill>
              </a:rPr>
              <a:t>Автономная некоммерческая организация  Центр поддержки общественных инициатив «Позиция»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74343C1-E4D6-96E6-EA07-53DAE363C3C9}"/>
              </a:ext>
            </a:extLst>
          </p:cNvPr>
          <p:cNvSpPr txBox="1"/>
          <p:nvPr/>
        </p:nvSpPr>
        <p:spPr>
          <a:xfrm>
            <a:off x="5343896" y="510639"/>
            <a:ext cx="65076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ru-RU" sz="2000" dirty="0" smtClean="0">
                <a:solidFill>
                  <a:srgbClr val="6237AE"/>
                </a:solidFill>
              </a:rPr>
              <a:t>Команда АНО «Позиция»</a:t>
            </a:r>
            <a:endParaRPr lang="ru-RU" sz="2000" dirty="0">
              <a:solidFill>
                <a:srgbClr val="6237A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74343C1-E4D6-96E6-EA07-53DAE363C3C9}"/>
              </a:ext>
            </a:extLst>
          </p:cNvPr>
          <p:cNvSpPr txBox="1"/>
          <p:nvPr/>
        </p:nvSpPr>
        <p:spPr>
          <a:xfrm>
            <a:off x="5355771" y="4908152"/>
            <a:ext cx="64839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ru-RU" sz="1600" dirty="0">
                <a:solidFill>
                  <a:srgbClr val="6237AE"/>
                </a:solidFill>
              </a:rPr>
              <a:t>Марина Алексеевна </a:t>
            </a:r>
            <a:r>
              <a:rPr lang="ru-RU" sz="1600" dirty="0" err="1">
                <a:solidFill>
                  <a:srgbClr val="6237AE"/>
                </a:solidFill>
              </a:rPr>
              <a:t>Камаева</a:t>
            </a:r>
            <a:r>
              <a:rPr lang="ru-RU" sz="1600" dirty="0">
                <a:solidFill>
                  <a:srgbClr val="6237AE"/>
                </a:solidFill>
              </a:rPr>
              <a:t>,</a:t>
            </a:r>
            <a:br>
              <a:rPr lang="ru-RU" sz="1600" dirty="0">
                <a:solidFill>
                  <a:srgbClr val="6237AE"/>
                </a:solidFill>
              </a:rPr>
            </a:br>
            <a:r>
              <a:rPr lang="ru-RU" sz="1600" dirty="0">
                <a:solidFill>
                  <a:srgbClr val="6237AE"/>
                </a:solidFill>
              </a:rPr>
              <a:t>член Ресурсного Центра,</a:t>
            </a:r>
            <a:br>
              <a:rPr lang="ru-RU" sz="1600" dirty="0">
                <a:solidFill>
                  <a:srgbClr val="6237AE"/>
                </a:solidFill>
              </a:rPr>
            </a:br>
            <a:r>
              <a:rPr lang="ru-RU" sz="1600" dirty="0">
                <a:solidFill>
                  <a:srgbClr val="6237AE"/>
                </a:solidFill>
              </a:rPr>
              <a:t>консультант по социальному проектированию, консультант и эксперт федерального </a:t>
            </a:r>
            <a:r>
              <a:rPr lang="ru-RU" sz="1600" dirty="0" err="1">
                <a:solidFill>
                  <a:srgbClr val="6237AE"/>
                </a:solidFill>
              </a:rPr>
              <a:t>грантового</a:t>
            </a:r>
            <a:r>
              <a:rPr lang="ru-RU" sz="1600" dirty="0">
                <a:solidFill>
                  <a:srgbClr val="6237AE"/>
                </a:solidFill>
              </a:rPr>
              <a:t> конкурса «Движение Первых</a:t>
            </a:r>
            <a:r>
              <a:rPr lang="ru-RU" sz="1600" dirty="0" smtClean="0">
                <a:solidFill>
                  <a:srgbClr val="6237AE"/>
                </a:solidFill>
              </a:rPr>
              <a:t>».</a:t>
            </a:r>
            <a:endParaRPr lang="ru-RU" sz="1600" dirty="0">
              <a:solidFill>
                <a:srgbClr val="6237AE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269" y="1640487"/>
            <a:ext cx="2194669" cy="29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9" t="15036" r="3641" b="12072"/>
          <a:stretch/>
        </p:blipFill>
        <p:spPr bwMode="auto">
          <a:xfrm>
            <a:off x="7298502" y="1674422"/>
            <a:ext cx="3990599" cy="28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48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4"/>
    </mc:Choice>
    <mc:Fallback xmlns="">
      <p:transition spd="slow" advTm="1083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37AE"/>
            </a:gs>
            <a:gs pos="47000">
              <a:srgbClr val="492982"/>
            </a:gs>
            <a:gs pos="100000">
              <a:srgbClr val="341D5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63FD2EA9-3FDC-CC3B-30D1-2C0788F441D2}"/>
              </a:ext>
            </a:extLst>
          </p:cNvPr>
          <p:cNvSpPr/>
          <p:nvPr/>
        </p:nvSpPr>
        <p:spPr>
          <a:xfrm>
            <a:off x="3954482" y="-2058439"/>
            <a:ext cx="11006419" cy="114532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C77D23D-BC47-73C2-2791-4B9793DD5147}"/>
              </a:ext>
            </a:extLst>
          </p:cNvPr>
          <p:cNvSpPr txBox="1"/>
          <p:nvPr/>
        </p:nvSpPr>
        <p:spPr>
          <a:xfrm>
            <a:off x="332508" y="914400"/>
            <a:ext cx="3598223" cy="27515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6000">
                <a:latin typeface="Unbounded" pitchFamily="2" charset="0"/>
              </a:defRPr>
            </a:lvl1pPr>
          </a:lstStyle>
          <a:p>
            <a:r>
              <a:rPr lang="ru-RU" sz="2400" dirty="0" smtClean="0">
                <a:solidFill>
                  <a:schemeClr val="bg1"/>
                </a:solidFill>
              </a:rPr>
              <a:t>Автономная некоммерческая организация  Центр поддержки общественных инициатив «Позиция»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74343C1-E4D6-96E6-EA07-53DAE363C3C9}"/>
              </a:ext>
            </a:extLst>
          </p:cNvPr>
          <p:cNvSpPr txBox="1"/>
          <p:nvPr/>
        </p:nvSpPr>
        <p:spPr>
          <a:xfrm>
            <a:off x="5367647" y="510639"/>
            <a:ext cx="64839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ru-RU" sz="2000" dirty="0" smtClean="0">
                <a:solidFill>
                  <a:srgbClr val="6237AE"/>
                </a:solidFill>
              </a:rPr>
              <a:t>Команда АНО «Позиция»</a:t>
            </a:r>
            <a:endParaRPr lang="ru-RU" sz="2000" dirty="0">
              <a:solidFill>
                <a:srgbClr val="6237A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74343C1-E4D6-96E6-EA07-53DAE363C3C9}"/>
              </a:ext>
            </a:extLst>
          </p:cNvPr>
          <p:cNvSpPr txBox="1"/>
          <p:nvPr/>
        </p:nvSpPr>
        <p:spPr>
          <a:xfrm>
            <a:off x="5118266" y="4908152"/>
            <a:ext cx="67808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ru-RU" sz="1600" dirty="0">
                <a:solidFill>
                  <a:srgbClr val="6237AE"/>
                </a:solidFill>
              </a:rPr>
              <a:t>Татьяна Витальевна </a:t>
            </a:r>
            <a:r>
              <a:rPr lang="ru-RU" sz="1600" dirty="0" err="1">
                <a:solidFill>
                  <a:srgbClr val="6237AE"/>
                </a:solidFill>
              </a:rPr>
              <a:t>Хвощевская</a:t>
            </a:r>
            <a:r>
              <a:rPr lang="ru-RU" sz="1600" dirty="0">
                <a:solidFill>
                  <a:srgbClr val="6237AE"/>
                </a:solidFill>
              </a:rPr>
              <a:t>,</a:t>
            </a:r>
            <a:br>
              <a:rPr lang="ru-RU" sz="1600" dirty="0">
                <a:solidFill>
                  <a:srgbClr val="6237AE"/>
                </a:solidFill>
              </a:rPr>
            </a:br>
            <a:r>
              <a:rPr lang="ru-RU" sz="1600" dirty="0">
                <a:solidFill>
                  <a:srgbClr val="6237AE"/>
                </a:solidFill>
              </a:rPr>
              <a:t>член Ресурсного Центра,</a:t>
            </a:r>
            <a:br>
              <a:rPr lang="ru-RU" sz="1600" dirty="0">
                <a:solidFill>
                  <a:srgbClr val="6237AE"/>
                </a:solidFill>
              </a:rPr>
            </a:br>
            <a:r>
              <a:rPr lang="ru-RU" sz="1600" dirty="0">
                <a:solidFill>
                  <a:srgbClr val="6237AE"/>
                </a:solidFill>
              </a:rPr>
              <a:t>консультант по </a:t>
            </a:r>
            <a:r>
              <a:rPr lang="ru-RU" sz="1600" dirty="0" smtClean="0">
                <a:solidFill>
                  <a:srgbClr val="6237AE"/>
                </a:solidFill>
              </a:rPr>
              <a:t>вопросам создания и функционирования СОНКО , по </a:t>
            </a:r>
            <a:r>
              <a:rPr lang="ru-RU" sz="1600" dirty="0">
                <a:solidFill>
                  <a:srgbClr val="6237AE"/>
                </a:solidFill>
              </a:rPr>
              <a:t>инициативному </a:t>
            </a:r>
            <a:r>
              <a:rPr lang="ru-RU" sz="1600" dirty="0" err="1">
                <a:solidFill>
                  <a:srgbClr val="6237AE"/>
                </a:solidFill>
              </a:rPr>
              <a:t>бюджетированию</a:t>
            </a:r>
            <a:endParaRPr lang="ru-RU" sz="1600" dirty="0">
              <a:solidFill>
                <a:srgbClr val="6237AE"/>
              </a:solidFill>
            </a:endParaRPr>
          </a:p>
        </p:txBody>
      </p:sp>
      <p:pic>
        <p:nvPicPr>
          <p:cNvPr id="15" name="Picture 2" descr="Z:\_Хвощевская Т.В\Фото Татьяна Витальевна\DSC_04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5" t="7292" r="30388"/>
          <a:stretch/>
        </p:blipFill>
        <p:spPr bwMode="auto">
          <a:xfrm>
            <a:off x="4934534" y="1604192"/>
            <a:ext cx="1835553" cy="29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9" t="14023" r="3065" b="11653"/>
          <a:stretch/>
        </p:blipFill>
        <p:spPr bwMode="auto">
          <a:xfrm>
            <a:off x="6947065" y="2581519"/>
            <a:ext cx="2731326" cy="196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4" t="14097" r="3832" b="11209"/>
          <a:stretch/>
        </p:blipFill>
        <p:spPr bwMode="auto">
          <a:xfrm>
            <a:off x="8970269" y="1604192"/>
            <a:ext cx="2841279" cy="199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48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4"/>
    </mc:Choice>
    <mc:Fallback xmlns="">
      <p:transition spd="slow" advTm="1083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37AE"/>
            </a:gs>
            <a:gs pos="47000">
              <a:srgbClr val="492982"/>
            </a:gs>
            <a:gs pos="100000">
              <a:srgbClr val="341D5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63FD2EA9-3FDC-CC3B-30D1-2C0788F441D2}"/>
              </a:ext>
            </a:extLst>
          </p:cNvPr>
          <p:cNvSpPr/>
          <p:nvPr/>
        </p:nvSpPr>
        <p:spPr>
          <a:xfrm>
            <a:off x="3918855" y="-2034688"/>
            <a:ext cx="11006419" cy="114532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C77D23D-BC47-73C2-2791-4B9793DD5147}"/>
              </a:ext>
            </a:extLst>
          </p:cNvPr>
          <p:cNvSpPr txBox="1"/>
          <p:nvPr/>
        </p:nvSpPr>
        <p:spPr>
          <a:xfrm>
            <a:off x="332508" y="914400"/>
            <a:ext cx="3598223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6000">
                <a:latin typeface="Unbounded" pitchFamily="2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ru-RU" sz="2400" dirty="0">
                <a:solidFill>
                  <a:schemeClr val="bg1"/>
                </a:solidFill>
              </a:rPr>
              <a:t>Имущественная и финансовая поддержка от муниципалитета</a:t>
            </a:r>
            <a:r>
              <a:rPr lang="ru-RU" sz="2400" dirty="0">
                <a:solidFill>
                  <a:srgbClr val="6237AE"/>
                </a:solidFill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74343C1-E4D6-96E6-EA07-53DAE363C3C9}"/>
              </a:ext>
            </a:extLst>
          </p:cNvPr>
          <p:cNvSpPr txBox="1"/>
          <p:nvPr/>
        </p:nvSpPr>
        <p:spPr>
          <a:xfrm>
            <a:off x="5047013" y="510639"/>
            <a:ext cx="680456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algn="just"/>
            <a:r>
              <a:rPr lang="ru-RU" sz="1600" dirty="0">
                <a:solidFill>
                  <a:srgbClr val="6237AE"/>
                </a:solidFill>
              </a:rPr>
              <a:t>Помещение 23 кв.метра по адресу </a:t>
            </a:r>
            <a:r>
              <a:rPr lang="ru-RU" sz="1600" dirty="0" err="1">
                <a:solidFill>
                  <a:srgbClr val="6237AE"/>
                </a:solidFill>
              </a:rPr>
              <a:t>Югорск</a:t>
            </a:r>
            <a:r>
              <a:rPr lang="ru-RU" sz="1600" dirty="0">
                <a:solidFill>
                  <a:srgbClr val="6237AE"/>
                </a:solidFill>
              </a:rPr>
              <a:t>, </a:t>
            </a:r>
          </a:p>
          <a:p>
            <a:pPr algn="just"/>
            <a:r>
              <a:rPr lang="ru-RU" sz="1600" dirty="0">
                <a:solidFill>
                  <a:srgbClr val="6237AE"/>
                </a:solidFill>
              </a:rPr>
              <a:t>улица Лесозаготовителей , дом 25. </a:t>
            </a:r>
          </a:p>
          <a:p>
            <a:pPr algn="just"/>
            <a:r>
              <a:rPr lang="ru-RU" sz="1600" dirty="0">
                <a:solidFill>
                  <a:srgbClr val="6237AE"/>
                </a:solidFill>
              </a:rPr>
              <a:t>Проект «Ресурсный центр НКО — пространство сотрудничества» поддержан субсидией из бюджета города </a:t>
            </a:r>
            <a:r>
              <a:rPr lang="ru-RU" sz="1600" dirty="0" err="1">
                <a:solidFill>
                  <a:srgbClr val="6237AE"/>
                </a:solidFill>
              </a:rPr>
              <a:t>Югорска</a:t>
            </a:r>
            <a:r>
              <a:rPr lang="ru-RU" sz="1600" dirty="0">
                <a:solidFill>
                  <a:srgbClr val="6237AE"/>
                </a:solidFill>
              </a:rPr>
              <a:t> в размере 1 млн. рублей:</a:t>
            </a:r>
          </a:p>
          <a:p>
            <a:pPr algn="just"/>
            <a:r>
              <a:rPr lang="ru-RU" sz="1600" dirty="0">
                <a:solidFill>
                  <a:srgbClr val="6237AE"/>
                </a:solidFill>
              </a:rPr>
              <a:t>оплата услуг одного консультанта, бухгалтера и  технического специалиста; косметический ремонт помещения, офисная мебель и канцтовары, Интернет.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634" y="2683824"/>
            <a:ext cx="3598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Unbounded" pitchFamily="2" charset="0"/>
              </a:rPr>
              <a:t>Финансовая поддержка округа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47013" y="2695699"/>
            <a:ext cx="6650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6237AE"/>
                </a:solidFill>
                <a:latin typeface="Montserrat" pitchFamily="2" charset="0"/>
              </a:rPr>
              <a:t>Проект «Наше дело. Поддержка общественных инициатив города </a:t>
            </a:r>
            <a:r>
              <a:rPr lang="ru-RU" sz="1600" b="1" dirty="0" err="1">
                <a:solidFill>
                  <a:srgbClr val="6237AE"/>
                </a:solidFill>
                <a:latin typeface="Montserrat" pitchFamily="2" charset="0"/>
              </a:rPr>
              <a:t>Югорска</a:t>
            </a:r>
            <a:r>
              <a:rPr lang="ru-RU" sz="1600" b="1" dirty="0">
                <a:solidFill>
                  <a:srgbClr val="6237AE"/>
                </a:solidFill>
                <a:latin typeface="Montserrat" pitchFamily="2" charset="0"/>
              </a:rPr>
              <a:t>» поддержан грантом Губернатора </a:t>
            </a:r>
            <a:r>
              <a:rPr lang="ru-RU" sz="1600" b="1" dirty="0" err="1">
                <a:solidFill>
                  <a:srgbClr val="6237AE"/>
                </a:solidFill>
                <a:latin typeface="Montserrat" pitchFamily="2" charset="0"/>
              </a:rPr>
              <a:t>Югры</a:t>
            </a:r>
            <a:r>
              <a:rPr lang="ru-RU" sz="1600" b="1" dirty="0">
                <a:solidFill>
                  <a:srgbClr val="6237AE"/>
                </a:solidFill>
                <a:latin typeface="Montserrat" pitchFamily="2" charset="0"/>
              </a:rPr>
              <a:t> в размере 7,5 млн. рублей на 3 года, </a:t>
            </a:r>
          </a:p>
          <a:p>
            <a:pPr algn="just"/>
            <a:r>
              <a:rPr lang="ru-RU" sz="1600" b="1" dirty="0">
                <a:solidFill>
                  <a:srgbClr val="6237AE"/>
                </a:solidFill>
                <a:latin typeface="Montserrat" pitchFamily="2" charset="0"/>
              </a:rPr>
              <a:t>в том числе на 2024 год – 3 млн. рублей: оплата руководителя проекта, двух специалистов РЦ, привлеченных специалистов, офисное оборудование</a:t>
            </a:r>
          </a:p>
        </p:txBody>
      </p:sp>
      <p:pic>
        <p:nvPicPr>
          <p:cNvPr id="1027" name="Picture 3" descr="C:\Users\Директор\Desktop\1 РЕСУРСНЫЙ ЦЕНТР\ГГ проект РЦ\РЦ-24-000008 Исполнение\Аналитический отчет\Офис\Ремонт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9518" y="4343400"/>
            <a:ext cx="2956956" cy="2217718"/>
          </a:xfrm>
          <a:prstGeom prst="rect">
            <a:avLst/>
          </a:prstGeom>
          <a:noFill/>
        </p:spPr>
      </p:pic>
      <p:pic>
        <p:nvPicPr>
          <p:cNvPr id="2" name="Picture 2" descr="C:\Users\Директор\Desktop\1 РЕСУРСНЫЙ ЦЕНТР\ГГ проект РЦ\РЦ-24-000008 Исполнение\Аналитический отчет\Офис\офис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92738" y="4338947"/>
            <a:ext cx="2968832" cy="2226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548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4"/>
    </mc:Choice>
    <mc:Fallback xmlns="">
      <p:transition spd="slow" advTm="1083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37AE"/>
            </a:gs>
            <a:gs pos="47000">
              <a:srgbClr val="492982"/>
            </a:gs>
            <a:gs pos="100000">
              <a:srgbClr val="341D5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63FD2EA9-3FDC-CC3B-30D1-2C0788F441D2}"/>
              </a:ext>
            </a:extLst>
          </p:cNvPr>
          <p:cNvSpPr/>
          <p:nvPr/>
        </p:nvSpPr>
        <p:spPr>
          <a:xfrm>
            <a:off x="3966358" y="-1957498"/>
            <a:ext cx="11101420" cy="114532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Ц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55771" y="760021"/>
            <a:ext cx="6495803" cy="5429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6237AE"/>
                </a:solidFill>
                <a:latin typeface="Montserrat" pitchFamily="2" charset="0"/>
              </a:rPr>
              <a:t>14 марта 2024 года Фондом</a:t>
            </a:r>
            <a:br>
              <a:rPr lang="ru-RU" sz="2400" b="1" dirty="0" smtClean="0">
                <a:solidFill>
                  <a:srgbClr val="6237AE"/>
                </a:solidFill>
                <a:latin typeface="Montserrat" pitchFamily="2" charset="0"/>
              </a:rPr>
            </a:br>
            <a:r>
              <a:rPr lang="ru-RU" sz="2400" b="1" dirty="0" smtClean="0">
                <a:solidFill>
                  <a:srgbClr val="6237AE"/>
                </a:solidFill>
                <a:latin typeface="Montserrat" pitchFamily="2" charset="0"/>
              </a:rPr>
              <a:t>«Центр гражданских и социальных инициатив </a:t>
            </a:r>
            <a:r>
              <a:rPr lang="ru-RU" sz="2400" b="1" dirty="0" err="1" smtClean="0">
                <a:solidFill>
                  <a:srgbClr val="6237AE"/>
                </a:solidFill>
                <a:latin typeface="Montserrat" pitchFamily="2" charset="0"/>
              </a:rPr>
              <a:t>Югры</a:t>
            </a:r>
            <a:r>
              <a:rPr lang="ru-RU" sz="2400" b="1" dirty="0" smtClean="0">
                <a:solidFill>
                  <a:srgbClr val="6237AE"/>
                </a:solidFill>
                <a:latin typeface="Montserrat" pitchFamily="2" charset="0"/>
              </a:rPr>
              <a:t>» на базе автономной некоммерческой организации «Центр поддержки общественных инициатив «Позиция» сертифицирован муниципальный ресурсный центр, осуществляющий свою деятельность в двух направлениях: развитие и поддержка деятельности социально ориентированных некоммерческих организаций; развитие и поддержка инициативного </a:t>
            </a:r>
            <a:r>
              <a:rPr lang="ru-RU" sz="2400" b="1" dirty="0" err="1" smtClean="0">
                <a:solidFill>
                  <a:srgbClr val="6237AE"/>
                </a:solidFill>
                <a:latin typeface="Montserrat" pitchFamily="2" charset="0"/>
              </a:rPr>
              <a:t>бюджетирования</a:t>
            </a:r>
            <a:r>
              <a:rPr lang="ru-RU" sz="2400" b="1" dirty="0" smtClean="0">
                <a:solidFill>
                  <a:srgbClr val="6237AE"/>
                </a:solidFill>
                <a:latin typeface="Montserrat" pitchFamily="2" charset="0"/>
              </a:rPr>
              <a:t>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20634" y="843148"/>
            <a:ext cx="3610098" cy="3295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dirty="0">
                <a:solidFill>
                  <a:schemeClr val="bg1"/>
                </a:solidFill>
                <a:latin typeface="Unbounded" pitchFamily="2" charset="0"/>
              </a:rPr>
              <a:t>Ресурсный Центр  поддержки и развития СОНКО и поддержки и развития инициативного </a:t>
            </a:r>
            <a:r>
              <a:rPr lang="ru-RU" sz="2400" dirty="0" err="1">
                <a:solidFill>
                  <a:schemeClr val="bg1"/>
                </a:solidFill>
                <a:latin typeface="Unbounded" pitchFamily="2" charset="0"/>
              </a:rPr>
              <a:t>бюджетирования</a:t>
            </a:r>
            <a:r>
              <a:rPr lang="ru-RU" sz="2400" dirty="0">
                <a:solidFill>
                  <a:schemeClr val="bg1"/>
                </a:solidFill>
                <a:latin typeface="Unbounded" pitchFamily="2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ru-RU" sz="2400" dirty="0">
                <a:solidFill>
                  <a:schemeClr val="bg1"/>
                </a:solidFill>
                <a:latin typeface="Unbounded" pitchFamily="2" charset="0"/>
              </a:rPr>
              <a:t>город </a:t>
            </a:r>
            <a:r>
              <a:rPr lang="ru-RU" sz="2400" dirty="0" err="1">
                <a:solidFill>
                  <a:schemeClr val="bg1"/>
                </a:solidFill>
                <a:latin typeface="Unbounded" pitchFamily="2" charset="0"/>
              </a:rPr>
              <a:t>Югорск</a:t>
            </a:r>
            <a:endParaRPr lang="ru-RU" sz="2400" dirty="0">
              <a:solidFill>
                <a:schemeClr val="bg1"/>
              </a:solidFill>
              <a:latin typeface="Unbound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8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4"/>
    </mc:Choice>
    <mc:Fallback xmlns="">
      <p:transition spd="slow" advTm="1083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37AE"/>
            </a:gs>
            <a:gs pos="47000">
              <a:srgbClr val="492982"/>
            </a:gs>
            <a:gs pos="100000">
              <a:srgbClr val="341D5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63FD2EA9-3FDC-CC3B-30D1-2C0788F441D2}"/>
              </a:ext>
            </a:extLst>
          </p:cNvPr>
          <p:cNvSpPr/>
          <p:nvPr/>
        </p:nvSpPr>
        <p:spPr>
          <a:xfrm>
            <a:off x="4013860" y="-1957498"/>
            <a:ext cx="11101420" cy="114532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Ц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74343C1-E4D6-96E6-EA07-53DAE363C3C9}"/>
              </a:ext>
            </a:extLst>
          </p:cNvPr>
          <p:cNvSpPr txBox="1"/>
          <p:nvPr/>
        </p:nvSpPr>
        <p:spPr>
          <a:xfrm>
            <a:off x="5367647" y="510639"/>
            <a:ext cx="64839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ru-RU" sz="2100" dirty="0" smtClean="0">
                <a:solidFill>
                  <a:srgbClr val="6237AE"/>
                </a:solidFill>
              </a:rPr>
              <a:t>Наша миссия – </a:t>
            </a:r>
          </a:p>
          <a:p>
            <a:pPr algn="r"/>
            <a:r>
              <a:rPr lang="ru-RU" sz="2100" dirty="0" smtClean="0">
                <a:solidFill>
                  <a:srgbClr val="6237AE"/>
                </a:solidFill>
              </a:rPr>
              <a:t>научим, поддержим, поможем.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31378" y="1579419"/>
            <a:ext cx="7208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6237AE"/>
                </a:solidFill>
                <a:latin typeface="Montserrat" pitchFamily="2" charset="0"/>
              </a:rPr>
              <a:t>Цель Ресурсного центра - повышение устойчивости и эффективности деятельности социально ориентированных некоммерческих организаций и поддержка инициатив жителей города </a:t>
            </a:r>
            <a:r>
              <a:rPr lang="ru-RU" sz="1600" b="1" dirty="0" err="1">
                <a:solidFill>
                  <a:srgbClr val="6237AE"/>
                </a:solidFill>
                <a:latin typeface="Montserrat" pitchFamily="2" charset="0"/>
              </a:rPr>
              <a:t>Югорска</a:t>
            </a:r>
            <a:r>
              <a:rPr lang="ru-RU" sz="1600" b="1" dirty="0">
                <a:solidFill>
                  <a:srgbClr val="6237AE"/>
                </a:solidFill>
                <a:latin typeface="Montserrat" pitchFamily="2" charset="0"/>
              </a:rPr>
              <a:t> при </a:t>
            </a:r>
            <a:r>
              <a:rPr lang="ru-RU" sz="1600" b="1" dirty="0" smtClean="0">
                <a:solidFill>
                  <a:srgbClr val="6237AE"/>
                </a:solidFill>
                <a:latin typeface="Montserrat" pitchFamily="2" charset="0"/>
              </a:rPr>
              <a:t>подготовке проектов, </a:t>
            </a:r>
            <a:r>
              <a:rPr lang="ru-RU" sz="1600" b="1" dirty="0">
                <a:solidFill>
                  <a:srgbClr val="6237AE"/>
                </a:solidFill>
                <a:latin typeface="Montserrat" pitchFamily="2" charset="0"/>
              </a:rPr>
              <a:t>участии в конкурсах и реализации социальных, культурных и инициативных проектов.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67003" y="3325091"/>
            <a:ext cx="71845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600" b="1" dirty="0">
                <a:solidFill>
                  <a:srgbClr val="6237AE"/>
                </a:solidFill>
                <a:latin typeface="Montserrat" pitchFamily="2" charset="0"/>
              </a:rPr>
              <a:t>Основные формы деятельности – 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1600" b="1" dirty="0">
                <a:solidFill>
                  <a:srgbClr val="6237AE"/>
                </a:solidFill>
                <a:latin typeface="Montserrat" pitchFamily="2" charset="0"/>
              </a:rPr>
              <a:t> консультирование граждан и проведение информационных и просветительских мероприятий и образовательных практикумов по следующим вопросам: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1600" b="1" dirty="0">
                <a:solidFill>
                  <a:srgbClr val="6237AE"/>
                </a:solidFill>
                <a:latin typeface="Montserrat" pitchFamily="2" charset="0"/>
              </a:rPr>
              <a:t> создание и функционирование СОНКО (управленческая, юридическая, бухгалтерская деятельность, оказание услуг);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1600" b="1" dirty="0">
                <a:solidFill>
                  <a:srgbClr val="6237AE"/>
                </a:solidFill>
                <a:latin typeface="Montserrat" pitchFamily="2" charset="0"/>
              </a:rPr>
              <a:t> социальное, культурное, инициативное проектирование;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1600" b="1" dirty="0">
                <a:solidFill>
                  <a:srgbClr val="6237AE"/>
                </a:solidFill>
                <a:latin typeface="Montserrat" pitchFamily="2" charset="0"/>
              </a:rPr>
              <a:t> участие в конкурсах на привлечение </a:t>
            </a:r>
            <a:r>
              <a:rPr lang="ru-RU" sz="1600" b="1" dirty="0" err="1">
                <a:solidFill>
                  <a:srgbClr val="6237AE"/>
                </a:solidFill>
                <a:latin typeface="Montserrat" pitchFamily="2" charset="0"/>
              </a:rPr>
              <a:t>грантовых</a:t>
            </a:r>
            <a:r>
              <a:rPr lang="ru-RU" sz="1600" b="1" dirty="0">
                <a:solidFill>
                  <a:srgbClr val="6237AE"/>
                </a:solidFill>
                <a:latin typeface="Montserrat" pitchFamily="2" charset="0"/>
              </a:rPr>
              <a:t> средств для реализации проектов; 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1600" b="1" dirty="0">
                <a:solidFill>
                  <a:srgbClr val="6237AE"/>
                </a:solidFill>
                <a:latin typeface="Montserrat" pitchFamily="2" charset="0"/>
              </a:rPr>
              <a:t> использование инструментов </a:t>
            </a:r>
            <a:r>
              <a:rPr lang="ru-RU" sz="1600" b="1" dirty="0" err="1">
                <a:solidFill>
                  <a:srgbClr val="6237AE"/>
                </a:solidFill>
                <a:latin typeface="Montserrat" pitchFamily="2" charset="0"/>
              </a:rPr>
              <a:t>фандрайзинга</a:t>
            </a:r>
            <a:r>
              <a:rPr lang="ru-RU" sz="1600" b="1" dirty="0">
                <a:solidFill>
                  <a:srgbClr val="6237AE"/>
                </a:solidFill>
                <a:latin typeface="Montserrat" pitchFamily="2" charset="0"/>
              </a:rPr>
              <a:t>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1600" b="1" dirty="0">
                <a:solidFill>
                  <a:srgbClr val="6237AE"/>
                </a:solidFill>
                <a:latin typeface="Montserrat" pitchFamily="2" charset="0"/>
              </a:rPr>
              <a:t> информационная открытость СОНКО.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20634" y="843148"/>
            <a:ext cx="3610098" cy="3295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dirty="0">
                <a:solidFill>
                  <a:schemeClr val="bg1"/>
                </a:solidFill>
                <a:latin typeface="Unbounded" pitchFamily="2" charset="0"/>
              </a:rPr>
              <a:t>Ресурсный Центр  поддержки и развития СОНКО и поддержки и развития инициативного </a:t>
            </a:r>
            <a:r>
              <a:rPr lang="ru-RU" sz="2400" dirty="0" err="1">
                <a:solidFill>
                  <a:schemeClr val="bg1"/>
                </a:solidFill>
                <a:latin typeface="Unbounded" pitchFamily="2" charset="0"/>
              </a:rPr>
              <a:t>бюджетирования</a:t>
            </a:r>
            <a:r>
              <a:rPr lang="ru-RU" sz="2400" dirty="0">
                <a:solidFill>
                  <a:schemeClr val="bg1"/>
                </a:solidFill>
                <a:latin typeface="Unbounded" pitchFamily="2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ru-RU" sz="2400" dirty="0">
                <a:solidFill>
                  <a:schemeClr val="bg1"/>
                </a:solidFill>
                <a:latin typeface="Unbounded" pitchFamily="2" charset="0"/>
              </a:rPr>
              <a:t>город </a:t>
            </a:r>
            <a:r>
              <a:rPr lang="ru-RU" sz="2400" dirty="0" err="1">
                <a:solidFill>
                  <a:schemeClr val="bg1"/>
                </a:solidFill>
                <a:latin typeface="Unbounded" pitchFamily="2" charset="0"/>
              </a:rPr>
              <a:t>Югорск</a:t>
            </a:r>
            <a:endParaRPr lang="ru-RU" sz="2400" dirty="0">
              <a:solidFill>
                <a:schemeClr val="bg1"/>
              </a:solidFill>
              <a:latin typeface="Unbound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8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4"/>
    </mc:Choice>
    <mc:Fallback xmlns="">
      <p:transition spd="slow" advTm="1083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237AE"/>
            </a:gs>
            <a:gs pos="47000">
              <a:srgbClr val="492982"/>
            </a:gs>
            <a:gs pos="100000">
              <a:srgbClr val="341D5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63FD2EA9-3FDC-CC3B-30D1-2C0788F441D2}"/>
              </a:ext>
            </a:extLst>
          </p:cNvPr>
          <p:cNvSpPr/>
          <p:nvPr/>
        </p:nvSpPr>
        <p:spPr>
          <a:xfrm>
            <a:off x="3906982" y="-2058439"/>
            <a:ext cx="11053920" cy="114532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C77D23D-BC47-73C2-2791-4B9793DD5147}"/>
              </a:ext>
            </a:extLst>
          </p:cNvPr>
          <p:cNvSpPr txBox="1"/>
          <p:nvPr/>
        </p:nvSpPr>
        <p:spPr>
          <a:xfrm>
            <a:off x="332509" y="866899"/>
            <a:ext cx="3693226" cy="29054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6000">
                <a:latin typeface="Unbounded" pitchFamily="2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ru-RU" sz="2400" dirty="0">
                <a:solidFill>
                  <a:schemeClr val="bg1"/>
                </a:solidFill>
              </a:rPr>
              <a:t>Ресурсный Центр  поддержки и развития СОНКО и поддержки и развития инициативного </a:t>
            </a:r>
            <a:r>
              <a:rPr lang="ru-RU" sz="2400" dirty="0" err="1">
                <a:solidFill>
                  <a:schemeClr val="bg1"/>
                </a:solidFill>
              </a:rPr>
              <a:t>бюджетирования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ru-RU" sz="2400" dirty="0">
                <a:solidFill>
                  <a:schemeClr val="bg1"/>
                </a:solidFill>
              </a:rPr>
              <a:t>город </a:t>
            </a:r>
            <a:r>
              <a:rPr lang="ru-RU" sz="2400" dirty="0" err="1">
                <a:solidFill>
                  <a:schemeClr val="bg1"/>
                </a:solidFill>
              </a:rPr>
              <a:t>Югорск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74343C1-E4D6-96E6-EA07-53DAE363C3C9}"/>
              </a:ext>
            </a:extLst>
          </p:cNvPr>
          <p:cNvSpPr txBox="1"/>
          <p:nvPr/>
        </p:nvSpPr>
        <p:spPr>
          <a:xfrm>
            <a:off x="5391397" y="534390"/>
            <a:ext cx="62969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ru-RU" sz="2100" dirty="0">
                <a:solidFill>
                  <a:srgbClr val="6237AE"/>
                </a:solidFill>
              </a:rPr>
              <a:t>Сайт АНО Центр поддержки общественных инициатив «Позиция»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398" y="5225142"/>
            <a:ext cx="1250909" cy="125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3399" b="4823"/>
          <a:stretch/>
        </p:blipFill>
        <p:spPr bwMode="auto">
          <a:xfrm>
            <a:off x="4643214" y="1420424"/>
            <a:ext cx="6951992" cy="368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68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8"/>
    </mc:Choice>
    <mc:Fallback xmlns="">
      <p:transition spd="slow" advTm="7448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3299</TotalTime>
  <Words>681</Words>
  <Application>Microsoft Office PowerPoint</Application>
  <PresentationFormat>Произвольный</PresentationFormat>
  <Paragraphs>126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Times New Roman</vt:lpstr>
      <vt:lpstr>Calibri</vt:lpstr>
      <vt:lpstr>Montserrat</vt:lpstr>
      <vt:lpstr>Helvetica Neue</vt:lpstr>
      <vt:lpstr>Calibri Light</vt:lpstr>
      <vt:lpstr>Unbounded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Руденко</dc:creator>
  <cp:lastModifiedBy>Губина Элла Алексеевна</cp:lastModifiedBy>
  <cp:revision>154</cp:revision>
  <dcterms:created xsi:type="dcterms:W3CDTF">2024-03-18T04:31:49Z</dcterms:created>
  <dcterms:modified xsi:type="dcterms:W3CDTF">2024-10-08T07:05:33Z</dcterms:modified>
</cp:coreProperties>
</file>